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 id="2147483754" r:id="rId2"/>
    <p:sldMasterId id="2147483766" r:id="rId3"/>
  </p:sldMasterIdLst>
  <p:sldIdLst>
    <p:sldId id="256" r:id="rId4"/>
    <p:sldId id="259" r:id="rId5"/>
    <p:sldId id="264" r:id="rId6"/>
    <p:sldId id="265" r:id="rId7"/>
    <p:sldId id="262" r:id="rId8"/>
    <p:sldId id="257" r:id="rId9"/>
    <p:sldId id="272" r:id="rId10"/>
    <p:sldId id="260" r:id="rId11"/>
    <p:sldId id="266" r:id="rId12"/>
    <p:sldId id="267" r:id="rId13"/>
    <p:sldId id="268" r:id="rId14"/>
    <p:sldId id="269" r:id="rId15"/>
    <p:sldId id="258" r:id="rId16"/>
    <p:sldId id="271" r:id="rId17"/>
    <p:sldId id="270"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lee Jianna Hernandez" initials="KJH" lastIdx="1" clrIdx="0">
    <p:extLst>
      <p:ext uri="{19B8F6BF-5375-455C-9EA6-DF929625EA0E}">
        <p15:presenceInfo xmlns:p15="http://schemas.microsoft.com/office/powerpoint/2012/main" userId="f053eecc744450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5A6B36-2CD3-41F5-813E-C31ADC84C193}"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721D7-7F81-492B-A348-B2E6B4F656C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3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A6B36-2CD3-41F5-813E-C31ADC84C193}"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243009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A6B36-2CD3-41F5-813E-C31ADC84C193}"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24601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5A6B36-2CD3-41F5-813E-C31ADC84C193}"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721D7-7F81-492B-A348-B2E6B4F656C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714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A6B36-2CD3-41F5-813E-C31ADC84C193}"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3662371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5A6B36-2CD3-41F5-813E-C31ADC84C193}"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721D7-7F81-492B-A348-B2E6B4F656C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372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5A6B36-2CD3-41F5-813E-C31ADC84C193}"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1344898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5A6B36-2CD3-41F5-813E-C31ADC84C193}" type="datetimeFigureOut">
              <a:rPr lang="en-US" smtClean="0"/>
              <a:t>6/26/2019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3729234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5A6B36-2CD3-41F5-813E-C31ADC84C193}" type="datetimeFigureOut">
              <a:rPr lang="en-US" smtClean="0"/>
              <a:t>6/26/2019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2475621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95A6B36-2CD3-41F5-813E-C31ADC84C193}" type="datetimeFigureOut">
              <a:rPr lang="en-US" smtClean="0"/>
              <a:t>6/26/2019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1418574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95A6B36-2CD3-41F5-813E-C31ADC84C193}" type="datetimeFigureOut">
              <a:rPr lang="en-US" smtClean="0"/>
              <a:t>6/26/2019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3721D7-7F81-492B-A348-B2E6B4F656CD}" type="slidenum">
              <a:rPr lang="en-US" smtClean="0"/>
              <a:t>‹#›</a:t>
            </a:fld>
            <a:endParaRPr lang="en-US"/>
          </a:p>
        </p:txBody>
      </p:sp>
    </p:spTree>
    <p:extLst>
      <p:ext uri="{BB962C8B-B14F-4D97-AF65-F5344CB8AC3E}">
        <p14:creationId xmlns:p14="http://schemas.microsoft.com/office/powerpoint/2010/main" val="166838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A6B36-2CD3-41F5-813E-C31ADC84C193}"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2264762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95A6B36-2CD3-41F5-813E-C31ADC84C193}"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1076073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A6B36-2CD3-41F5-813E-C31ADC84C193}"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2732093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A6B36-2CD3-41F5-813E-C31ADC84C193}"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3790519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5A6B36-2CD3-41F5-813E-C31ADC84C193}"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721D7-7F81-492B-A348-B2E6B4F656C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48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A6B36-2CD3-41F5-813E-C31ADC84C193}"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2830385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5A6B36-2CD3-41F5-813E-C31ADC84C193}"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721D7-7F81-492B-A348-B2E6B4F656C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040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5A6B36-2CD3-41F5-813E-C31ADC84C193}"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2647331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5A6B36-2CD3-41F5-813E-C31ADC84C193}" type="datetimeFigureOut">
              <a:rPr lang="en-US" smtClean="0"/>
              <a:t>6/26/2019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341960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5A6B36-2CD3-41F5-813E-C31ADC84C193}" type="datetimeFigureOut">
              <a:rPr lang="en-US" smtClean="0"/>
              <a:t>6/26/2019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2891756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95A6B36-2CD3-41F5-813E-C31ADC84C193}" type="datetimeFigureOut">
              <a:rPr lang="en-US" smtClean="0"/>
              <a:t>6/26/2019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144625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5A6B36-2CD3-41F5-813E-C31ADC84C193}"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721D7-7F81-492B-A348-B2E6B4F656C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840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95A6B36-2CD3-41F5-813E-C31ADC84C193}" type="datetimeFigureOut">
              <a:rPr lang="en-US" smtClean="0"/>
              <a:t>6/26/2019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3721D7-7F81-492B-A348-B2E6B4F656CD}" type="slidenum">
              <a:rPr lang="en-US" smtClean="0"/>
              <a:t>‹#›</a:t>
            </a:fld>
            <a:endParaRPr lang="en-US"/>
          </a:p>
        </p:txBody>
      </p:sp>
    </p:spTree>
    <p:extLst>
      <p:ext uri="{BB962C8B-B14F-4D97-AF65-F5344CB8AC3E}">
        <p14:creationId xmlns:p14="http://schemas.microsoft.com/office/powerpoint/2010/main" val="2964927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95A6B36-2CD3-41F5-813E-C31ADC84C193}"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2129391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A6B36-2CD3-41F5-813E-C31ADC84C193}"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683389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A6B36-2CD3-41F5-813E-C31ADC84C193}"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351364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5A6B36-2CD3-41F5-813E-C31ADC84C193}"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281463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5A6B36-2CD3-41F5-813E-C31ADC84C193}" type="datetimeFigureOut">
              <a:rPr lang="en-US" smtClean="0"/>
              <a:t>6/26/2019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114553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5A6B36-2CD3-41F5-813E-C31ADC84C193}" type="datetimeFigureOut">
              <a:rPr lang="en-US" smtClean="0"/>
              <a:t>6/26/2019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4274153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95A6B36-2CD3-41F5-813E-C31ADC84C193}" type="datetimeFigureOut">
              <a:rPr lang="en-US" smtClean="0"/>
              <a:t>6/26/2019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198982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95A6B36-2CD3-41F5-813E-C31ADC84C193}" type="datetimeFigureOut">
              <a:rPr lang="en-US" smtClean="0"/>
              <a:t>6/26/2019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3721D7-7F81-492B-A348-B2E6B4F656CD}" type="slidenum">
              <a:rPr lang="en-US" smtClean="0"/>
              <a:t>‹#›</a:t>
            </a:fld>
            <a:endParaRPr lang="en-US"/>
          </a:p>
        </p:txBody>
      </p:sp>
    </p:spTree>
    <p:extLst>
      <p:ext uri="{BB962C8B-B14F-4D97-AF65-F5344CB8AC3E}">
        <p14:creationId xmlns:p14="http://schemas.microsoft.com/office/powerpoint/2010/main" val="3303714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95A6B36-2CD3-41F5-813E-C31ADC84C193}"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721D7-7F81-492B-A348-B2E6B4F656CD}" type="slidenum">
              <a:rPr lang="en-US" smtClean="0"/>
              <a:t>‹#›</a:t>
            </a:fld>
            <a:endParaRPr lang="en-US"/>
          </a:p>
        </p:txBody>
      </p:sp>
    </p:spTree>
    <p:extLst>
      <p:ext uri="{BB962C8B-B14F-4D97-AF65-F5344CB8AC3E}">
        <p14:creationId xmlns:p14="http://schemas.microsoft.com/office/powerpoint/2010/main" val="3704289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95A6B36-2CD3-41F5-813E-C31ADC84C193}" type="datetimeFigureOut">
              <a:rPr lang="en-US" smtClean="0"/>
              <a:t>6/26/2019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D3721D7-7F81-492B-A348-B2E6B4F656C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799803"/>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95A6B36-2CD3-41F5-813E-C31ADC84C193}" type="datetimeFigureOut">
              <a:rPr lang="en-US" smtClean="0"/>
              <a:t>6/26/2019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D3721D7-7F81-492B-A348-B2E6B4F656C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350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95A6B36-2CD3-41F5-813E-C31ADC84C193}" type="datetimeFigureOut">
              <a:rPr lang="en-US" smtClean="0"/>
              <a:t>6/26/2019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D3721D7-7F81-492B-A348-B2E6B4F656C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92529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hyperlink" Target="http://stevenbenner.com/2012/08/the-ten-commandments-of-source-control/"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themeOverride" Target="../theme/themeOverride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hyperlink" Target="http://www.medimanage.com/my-health-at-work/articles/workplace-evils.aspx" TargetMode="External"/><Relationship Id="rId3" Type="http://schemas.openxmlformats.org/officeDocument/2006/relationships/image" Target="../media/image1.jpg"/><Relationship Id="rId7"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xml"/><Relationship Id="rId6" Type="http://schemas.openxmlformats.org/officeDocument/2006/relationships/hyperlink" Target="http://www.vaspsiholog.com/potiskivanje-emocija-kao-izvor-stresa/" TargetMode="External"/><Relationship Id="rId5" Type="http://schemas.openxmlformats.org/officeDocument/2006/relationships/image" Target="../media/image2.jpg"/><Relationship Id="rId4" Type="http://schemas.openxmlformats.org/officeDocument/2006/relationships/hyperlink" Target="http://www.dudeiwantthat.com/fitness/equipment/sock-him-stan-doorway-punching-bag.as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hyperlink" Target="https://mathwithbaddrawings.com/2016/01/13/simplif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NVuL7mLqT6g" TargetMode="External"/><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hyperlink" Target="http://chaosandkiddos.com/2014/04/how-do-i-blog-4-tips-to-easy-writing.html" TargetMode="External"/><Relationship Id="rId5" Type="http://schemas.openxmlformats.org/officeDocument/2006/relationships/image" Target="../media/image8.jpg"/><Relationship Id="rId4" Type="http://schemas.openxmlformats.org/officeDocument/2006/relationships/hyperlink" Target="https://www.theodysseyonline.com/11-things-college-student-hear-point-semest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4.xml"/><Relationship Id="rId1" Type="http://schemas.openxmlformats.org/officeDocument/2006/relationships/themeOverride" Target="../theme/themeOverride5.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4.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hyperlink" Target="http://jezebel.com/sorry-not-sorry-how-to-non-apologize-599310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13A2-221C-44FE-B4A0-5EF793EE9209}"/>
              </a:ext>
            </a:extLst>
          </p:cNvPr>
          <p:cNvSpPr>
            <a:spLocks noGrp="1"/>
          </p:cNvSpPr>
          <p:nvPr>
            <p:ph type="ctrTitle"/>
          </p:nvPr>
        </p:nvSpPr>
        <p:spPr>
          <a:xfrm>
            <a:off x="1750243" y="1918094"/>
            <a:ext cx="9144000" cy="2116579"/>
          </a:xfrm>
        </p:spPr>
        <p:txBody>
          <a:bodyPr>
            <a:normAutofit fontScale="90000"/>
          </a:bodyPr>
          <a:lstStyle/>
          <a:p>
            <a:pPr algn="ctr"/>
            <a:r>
              <a:rPr lang="en-US" dirty="0">
                <a:latin typeface="Century Gothic" panose="020B0502020202020204" pitchFamily="34" charset="0"/>
              </a:rPr>
              <a:t>How to Successfully Peer Review</a:t>
            </a:r>
          </a:p>
        </p:txBody>
      </p:sp>
      <p:sp>
        <p:nvSpPr>
          <p:cNvPr id="3" name="Subtitle 2">
            <a:extLst>
              <a:ext uri="{FF2B5EF4-FFF2-40B4-BE49-F238E27FC236}">
                <a16:creationId xmlns:a16="http://schemas.microsoft.com/office/drawing/2014/main" id="{7F38ED2B-7920-4D99-BE16-DD0506104058}"/>
              </a:ext>
            </a:extLst>
          </p:cNvPr>
          <p:cNvSpPr>
            <a:spLocks noGrp="1"/>
          </p:cNvSpPr>
          <p:nvPr>
            <p:ph type="subTitle" idx="1"/>
          </p:nvPr>
        </p:nvSpPr>
        <p:spPr>
          <a:xfrm>
            <a:off x="1750243" y="4864232"/>
            <a:ext cx="9144000" cy="509047"/>
          </a:xfrm>
        </p:spPr>
        <p:txBody>
          <a:bodyPr/>
          <a:lstStyle/>
          <a:p>
            <a:r>
              <a:rPr lang="en-US" dirty="0">
                <a:latin typeface="Century Gothic" panose="020B0502020202020204" pitchFamily="34" charset="0"/>
              </a:rPr>
              <a:t>By: Kaylee Hernandez and Erica Lomnitz</a:t>
            </a:r>
          </a:p>
        </p:txBody>
      </p:sp>
    </p:spTree>
    <p:extLst>
      <p:ext uri="{BB962C8B-B14F-4D97-AF65-F5344CB8AC3E}">
        <p14:creationId xmlns:p14="http://schemas.microsoft.com/office/powerpoint/2010/main" val="2862719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78348-D29E-470B-9359-B1BBA56A7471}"/>
              </a:ext>
            </a:extLst>
          </p:cNvPr>
          <p:cNvSpPr>
            <a:spLocks noGrp="1"/>
          </p:cNvSpPr>
          <p:nvPr>
            <p:ph type="title"/>
          </p:nvPr>
        </p:nvSpPr>
        <p:spPr/>
        <p:txBody>
          <a:bodyPr/>
          <a:lstStyle/>
          <a:p>
            <a:r>
              <a:rPr lang="en-US" u="sng" dirty="0">
                <a:latin typeface="Century Gothic" panose="020B0502020202020204" pitchFamily="34" charset="0"/>
                <a:ea typeface="MS Mincho" panose="02020609040205080304" pitchFamily="49" charset="-128"/>
                <a:cs typeface="Times New Roman" panose="02020603050405020304" pitchFamily="18" charset="0"/>
              </a:rPr>
              <a:t>Reviewing A-Level</a:t>
            </a:r>
            <a:endParaRPr lang="en-US" b="1" dirty="0"/>
          </a:p>
        </p:txBody>
      </p:sp>
      <p:sp>
        <p:nvSpPr>
          <p:cNvPr id="3" name="Content Placeholder 2">
            <a:extLst>
              <a:ext uri="{FF2B5EF4-FFF2-40B4-BE49-F238E27FC236}">
                <a16:creationId xmlns:a16="http://schemas.microsoft.com/office/drawing/2014/main" id="{73F1E117-60D7-4C51-97C1-8E483F225CBE}"/>
              </a:ext>
            </a:extLst>
          </p:cNvPr>
          <p:cNvSpPr>
            <a:spLocks noGrp="1"/>
          </p:cNvSpPr>
          <p:nvPr>
            <p:ph idx="1"/>
          </p:nvPr>
        </p:nvSpPr>
        <p:spPr>
          <a:xfrm>
            <a:off x="1097279" y="1908312"/>
            <a:ext cx="10246582" cy="4161184"/>
          </a:xfrm>
        </p:spPr>
        <p:txBody>
          <a:bodyPr>
            <a:normAutofit fontScale="92500" lnSpcReduction="10000"/>
          </a:bodyPr>
          <a:lstStyle/>
          <a:p>
            <a:pPr marL="731520" lvl="1" indent="-457200">
              <a:spcBef>
                <a:spcPts val="0"/>
              </a:spcBef>
            </a:pPr>
            <a:r>
              <a:rPr lang="en-US" sz="2400" u="sng" dirty="0">
                <a:latin typeface="Century Gothic" panose="020B0502020202020204" pitchFamily="34" charset="0"/>
                <a:ea typeface="MS Mincho" panose="02020609040205080304" pitchFamily="49" charset="-128"/>
                <a:cs typeface="Times New Roman" panose="02020603050405020304" pitchFamily="18" charset="0"/>
              </a:rPr>
              <a:t>Don’t doubt your instincts </a:t>
            </a:r>
            <a:r>
              <a:rPr lang="en-US" sz="2400" dirty="0">
                <a:latin typeface="Century Gothic" panose="020B0502020202020204" pitchFamily="34" charset="0"/>
                <a:ea typeface="MS Mincho" panose="02020609040205080304" pitchFamily="49" charset="-128"/>
                <a:cs typeface="Times New Roman" panose="02020603050405020304" pitchFamily="18" charset="0"/>
              </a:rPr>
              <a:t>and overthink whether your comment is right or wrong, just go with your gut.</a:t>
            </a:r>
          </a:p>
          <a:p>
            <a:pPr marL="914400" lvl="2" indent="-457200">
              <a:spcBef>
                <a:spcPts val="0"/>
              </a:spcBef>
            </a:pPr>
            <a:endParaRPr lang="en-US" sz="2000" dirty="0">
              <a:latin typeface="Century Gothic" panose="020B0502020202020204" pitchFamily="34" charset="0"/>
              <a:ea typeface="MS Mincho" panose="02020609040205080304" pitchFamily="49" charset="-128"/>
              <a:cs typeface="Times New Roman" panose="02020603050405020304" pitchFamily="18" charset="0"/>
            </a:endParaRPr>
          </a:p>
          <a:p>
            <a:pPr marL="731520" lvl="1" indent="-457200">
              <a:spcBef>
                <a:spcPts val="0"/>
              </a:spcBef>
            </a:pPr>
            <a:r>
              <a:rPr lang="en-US" sz="2400" u="sng" dirty="0">
                <a:latin typeface="Century Gothic" panose="020B0502020202020204" pitchFamily="34" charset="0"/>
                <a:ea typeface="MS Mincho" panose="02020609040205080304" pitchFamily="49" charset="-128"/>
                <a:cs typeface="Times New Roman" panose="02020603050405020304" pitchFamily="18" charset="0"/>
              </a:rPr>
              <a:t>If you feel something is off, just say it</a:t>
            </a:r>
            <a:r>
              <a:rPr lang="en-US" sz="2400" dirty="0">
                <a:latin typeface="Century Gothic" panose="020B0502020202020204" pitchFamily="34" charset="0"/>
                <a:ea typeface="MS Mincho" panose="02020609040205080304" pitchFamily="49" charset="-128"/>
                <a:cs typeface="Times New Roman" panose="02020603050405020304" pitchFamily="18" charset="0"/>
              </a:rPr>
              <a:t>. At least then they can know that that section you commented on was unclear and could use improvement. </a:t>
            </a:r>
          </a:p>
          <a:p>
            <a:pPr marL="731520" lvl="1" indent="-457200">
              <a:spcBef>
                <a:spcPts val="0"/>
              </a:spcBef>
            </a:pPr>
            <a:endParaRPr lang="en-US" sz="2400" dirty="0">
              <a:latin typeface="Century Gothic" panose="020B0502020202020204" pitchFamily="34" charset="0"/>
              <a:ea typeface="MS Mincho" panose="02020609040205080304" pitchFamily="49" charset="-128"/>
              <a:cs typeface="Times New Roman" panose="02020603050405020304" pitchFamily="18" charset="0"/>
            </a:endParaRPr>
          </a:p>
          <a:p>
            <a:pPr marL="731520" lvl="1" indent="-457200">
              <a:spcBef>
                <a:spcPts val="0"/>
              </a:spcBef>
            </a:pPr>
            <a:r>
              <a:rPr lang="en-US" sz="2400" dirty="0">
                <a:latin typeface="Century Gothic" panose="020B0502020202020204" pitchFamily="34" charset="0"/>
                <a:ea typeface="MS Mincho" panose="02020609040205080304" pitchFamily="49" charset="-128"/>
                <a:cs typeface="Times New Roman" panose="02020603050405020304" pitchFamily="18" charset="0"/>
              </a:rPr>
              <a:t>For instance, if your comment said “not analysis” when it was actually just very weak analysis, it doesn’t matter that your comment was ‘wrong’ the analysis needed improvement regardless. Make sure to provide suggestions for </a:t>
            </a:r>
            <a:r>
              <a:rPr lang="en-US" sz="2400" i="1" dirty="0">
                <a:latin typeface="Century Gothic" panose="020B0502020202020204" pitchFamily="34" charset="0"/>
                <a:ea typeface="MS Mincho" panose="02020609040205080304" pitchFamily="49" charset="-128"/>
                <a:cs typeface="Times New Roman" panose="02020603050405020304" pitchFamily="18" charset="0"/>
              </a:rPr>
              <a:t>how</a:t>
            </a:r>
            <a:r>
              <a:rPr lang="en-US" sz="2400" dirty="0">
                <a:latin typeface="Century Gothic" panose="020B0502020202020204" pitchFamily="34" charset="0"/>
                <a:ea typeface="MS Mincho" panose="02020609040205080304" pitchFamily="49" charset="-128"/>
                <a:cs typeface="Times New Roman" panose="02020603050405020304" pitchFamily="18" charset="0"/>
              </a:rPr>
              <a:t> they can improve their analysis (ex. use transitional phrases, etc.), or if you’re feeling extra generous, give them suggestions on how to add analysis in that section or examples of analysis statements that they could use.</a:t>
            </a:r>
            <a:endParaRPr lang="en-US" sz="2000" dirty="0">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35067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6E5C-E541-4636-999B-26703D7F0511}"/>
              </a:ext>
            </a:extLst>
          </p:cNvPr>
          <p:cNvSpPr>
            <a:spLocks noGrp="1"/>
          </p:cNvSpPr>
          <p:nvPr>
            <p:ph type="title"/>
          </p:nvPr>
        </p:nvSpPr>
        <p:spPr>
          <a:xfrm>
            <a:off x="1097280" y="286603"/>
            <a:ext cx="10058400" cy="1450757"/>
          </a:xfrm>
        </p:spPr>
        <p:txBody>
          <a:bodyPr>
            <a:normAutofit/>
          </a:bodyPr>
          <a:lstStyle/>
          <a:p>
            <a:r>
              <a:rPr lang="en-US" u="sng" dirty="0">
                <a:latin typeface="Century Gothic" panose="020B0502020202020204" pitchFamily="34" charset="0"/>
                <a:ea typeface="MS Mincho" panose="02020609040205080304" pitchFamily="49" charset="-128"/>
                <a:cs typeface="Times New Roman" panose="02020603050405020304" pitchFamily="18" charset="0"/>
              </a:rPr>
              <a:t>Reviewing A-level</a:t>
            </a:r>
            <a:endParaRPr lang="en-US" dirty="0"/>
          </a:p>
        </p:txBody>
      </p:sp>
      <p:pic>
        <p:nvPicPr>
          <p:cNvPr id="5" name="Picture 4" descr="A close up of a logo&#10;&#10;Description automatically generated">
            <a:extLst>
              <a:ext uri="{FF2B5EF4-FFF2-40B4-BE49-F238E27FC236}">
                <a16:creationId xmlns:a16="http://schemas.microsoft.com/office/drawing/2014/main" id="{EF95821D-BA66-4F72-8377-E6B41BB8DEB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0833"/>
          <a:stretch/>
        </p:blipFill>
        <p:spPr>
          <a:xfrm>
            <a:off x="1036320" y="1916318"/>
            <a:ext cx="3603413" cy="4041196"/>
          </a:xfrm>
          <a:prstGeom prst="rect">
            <a:avLst/>
          </a:prstGeom>
        </p:spPr>
      </p:pic>
      <p:sp>
        <p:nvSpPr>
          <p:cNvPr id="3" name="Content Placeholder 2">
            <a:extLst>
              <a:ext uri="{FF2B5EF4-FFF2-40B4-BE49-F238E27FC236}">
                <a16:creationId xmlns:a16="http://schemas.microsoft.com/office/drawing/2014/main" id="{80AD9270-7856-4FF3-93B9-C80F7ED864CD}"/>
              </a:ext>
            </a:extLst>
          </p:cNvPr>
          <p:cNvSpPr>
            <a:spLocks noGrp="1"/>
          </p:cNvSpPr>
          <p:nvPr>
            <p:ph idx="1"/>
          </p:nvPr>
        </p:nvSpPr>
        <p:spPr>
          <a:xfrm>
            <a:off x="4639733" y="1916318"/>
            <a:ext cx="6515947" cy="4231264"/>
          </a:xfrm>
        </p:spPr>
        <p:txBody>
          <a:bodyPr>
            <a:normAutofit fontScale="92500"/>
          </a:bodyPr>
          <a:lstStyle/>
          <a:p>
            <a:pPr marL="731520" lvl="1" indent="-457200">
              <a:spcBef>
                <a:spcPts val="0"/>
              </a:spcBef>
            </a:pPr>
            <a:r>
              <a:rPr lang="en-US" sz="2000" dirty="0">
                <a:highlight>
                  <a:srgbClr val="FFFF00"/>
                </a:highlight>
                <a:latin typeface="Century Gothic" panose="020B0502020202020204" pitchFamily="34" charset="0"/>
                <a:ea typeface="MS Mincho" panose="02020609040205080304" pitchFamily="49" charset="-128"/>
                <a:cs typeface="Times New Roman" panose="02020603050405020304" pitchFamily="18" charset="0"/>
              </a:rPr>
              <a:t>Have one main peer review buddy that you can go to</a:t>
            </a:r>
            <a:r>
              <a:rPr lang="en-US" sz="2000" dirty="0">
                <a:latin typeface="Century Gothic" panose="020B0502020202020204" pitchFamily="34" charset="0"/>
                <a:ea typeface="MS Mincho" panose="02020609040205080304" pitchFamily="49" charset="-128"/>
                <a:cs typeface="Times New Roman" panose="02020603050405020304" pitchFamily="18" charset="0"/>
              </a:rPr>
              <a:t>. Make sure it’s someone you’re comfortable receiving criticism from and who is able to provide you with honest commentary.</a:t>
            </a:r>
          </a:p>
          <a:p>
            <a:pPr marL="731520" lvl="1" indent="-457200">
              <a:spcBef>
                <a:spcPts val="0"/>
              </a:spcBef>
            </a:pPr>
            <a:endParaRPr lang="en-US" sz="2000" dirty="0">
              <a:latin typeface="Century Gothic" panose="020B0502020202020204" pitchFamily="34" charset="0"/>
              <a:ea typeface="MS Mincho" panose="02020609040205080304" pitchFamily="49" charset="-128"/>
              <a:cs typeface="Times New Roman" panose="02020603050405020304" pitchFamily="18" charset="0"/>
            </a:endParaRPr>
          </a:p>
          <a:p>
            <a:pPr marL="731520" lvl="1" indent="-457200">
              <a:spcBef>
                <a:spcPts val="0"/>
              </a:spcBef>
            </a:pPr>
            <a:r>
              <a:rPr lang="en-US" sz="2000" dirty="0">
                <a:latin typeface="Century Gothic" panose="020B0502020202020204" pitchFamily="34" charset="0"/>
                <a:ea typeface="MS Mincho" panose="02020609040205080304" pitchFamily="49" charset="-128"/>
                <a:cs typeface="Times New Roman" panose="02020603050405020304" pitchFamily="18" charset="0"/>
              </a:rPr>
              <a:t>This will allow you both to become very familiar with each other’s topics. And that helps in the long run when your paper starts to become more detailed and in depth and someone reading it cold might not get where you’re coming from. </a:t>
            </a:r>
          </a:p>
          <a:p>
            <a:pPr marL="731520" lvl="1" indent="-457200">
              <a:spcBef>
                <a:spcPts val="0"/>
              </a:spcBef>
            </a:pPr>
            <a:endParaRPr lang="en-US" sz="2000" dirty="0">
              <a:latin typeface="Century Gothic" panose="020B0502020202020204" pitchFamily="34" charset="0"/>
              <a:ea typeface="MS Mincho" panose="02020609040205080304" pitchFamily="49" charset="-128"/>
              <a:cs typeface="Times New Roman" panose="02020603050405020304" pitchFamily="18" charset="0"/>
            </a:endParaRPr>
          </a:p>
          <a:p>
            <a:pPr marL="731520" lvl="1" indent="-457200">
              <a:spcBef>
                <a:spcPts val="0"/>
              </a:spcBef>
            </a:pPr>
            <a:r>
              <a:rPr lang="en-US" sz="2000" dirty="0">
                <a:latin typeface="Century Gothic" panose="020B0502020202020204" pitchFamily="34" charset="0"/>
                <a:ea typeface="MS Mincho" panose="02020609040205080304" pitchFamily="49" charset="-128"/>
                <a:cs typeface="Times New Roman" panose="02020603050405020304" pitchFamily="18" charset="0"/>
              </a:rPr>
              <a:t>Just as important, however: </a:t>
            </a:r>
            <a:r>
              <a:rPr lang="en-US" sz="2000" dirty="0">
                <a:highlight>
                  <a:srgbClr val="FFFF00"/>
                </a:highlight>
                <a:latin typeface="Century Gothic" panose="020B0502020202020204" pitchFamily="34" charset="0"/>
                <a:ea typeface="MS Mincho" panose="02020609040205080304" pitchFamily="49" charset="-128"/>
                <a:cs typeface="Times New Roman" panose="02020603050405020304" pitchFamily="18" charset="0"/>
              </a:rPr>
              <a:t>make sure you have people in your class that </a:t>
            </a:r>
            <a:r>
              <a:rPr lang="en-US" sz="2000" i="1" dirty="0">
                <a:highlight>
                  <a:srgbClr val="FFFF00"/>
                </a:highlight>
                <a:latin typeface="Century Gothic" panose="020B0502020202020204" pitchFamily="34" charset="0"/>
                <a:ea typeface="MS Mincho" panose="02020609040205080304" pitchFamily="49" charset="-128"/>
                <a:cs typeface="Times New Roman" panose="02020603050405020304" pitchFamily="18" charset="0"/>
              </a:rPr>
              <a:t>can</a:t>
            </a:r>
            <a:r>
              <a:rPr lang="en-US" sz="2000" dirty="0">
                <a:highlight>
                  <a:srgbClr val="FFFF00"/>
                </a:highlight>
                <a:latin typeface="Century Gothic" panose="020B0502020202020204" pitchFamily="34" charset="0"/>
                <a:ea typeface="MS Mincho" panose="02020609040205080304" pitchFamily="49" charset="-128"/>
                <a:cs typeface="Times New Roman" panose="02020603050405020304" pitchFamily="18" charset="0"/>
              </a:rPr>
              <a:t> read your paper cold</a:t>
            </a:r>
            <a:r>
              <a:rPr lang="en-US" sz="2000" dirty="0">
                <a:latin typeface="Century Gothic" panose="020B0502020202020204" pitchFamily="34" charset="0"/>
                <a:ea typeface="MS Mincho" panose="02020609040205080304" pitchFamily="49" charset="-128"/>
                <a:cs typeface="Times New Roman" panose="02020603050405020304" pitchFamily="18" charset="0"/>
              </a:rPr>
              <a:t>. They will give you honest first-read opinions.</a:t>
            </a:r>
          </a:p>
        </p:txBody>
      </p:sp>
    </p:spTree>
    <p:extLst>
      <p:ext uri="{BB962C8B-B14F-4D97-AF65-F5344CB8AC3E}">
        <p14:creationId xmlns:p14="http://schemas.microsoft.com/office/powerpoint/2010/main" val="3670085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9FEA1-E850-4865-8DE7-DCA16F8E0545}"/>
              </a:ext>
            </a:extLst>
          </p:cNvPr>
          <p:cNvSpPr>
            <a:spLocks noGrp="1"/>
          </p:cNvSpPr>
          <p:nvPr>
            <p:ph type="title"/>
          </p:nvPr>
        </p:nvSpPr>
        <p:spPr/>
        <p:txBody>
          <a:bodyPr/>
          <a:lstStyle/>
          <a:p>
            <a:r>
              <a:rPr lang="en-US" u="sng" dirty="0">
                <a:latin typeface="Century Gothic" panose="020B0502020202020204" pitchFamily="34" charset="0"/>
                <a:ea typeface="MS Mincho" panose="02020609040205080304" pitchFamily="49" charset="-128"/>
                <a:cs typeface="Times New Roman" panose="02020603050405020304" pitchFamily="18" charset="0"/>
              </a:rPr>
              <a:t>Reviewing A-level</a:t>
            </a:r>
            <a:endParaRPr lang="en-US" dirty="0"/>
          </a:p>
        </p:txBody>
      </p:sp>
      <p:sp>
        <p:nvSpPr>
          <p:cNvPr id="3" name="Content Placeholder 2">
            <a:extLst>
              <a:ext uri="{FF2B5EF4-FFF2-40B4-BE49-F238E27FC236}">
                <a16:creationId xmlns:a16="http://schemas.microsoft.com/office/drawing/2014/main" id="{873EF799-A1E2-4334-B88E-93EA9DB3DB2F}"/>
              </a:ext>
            </a:extLst>
          </p:cNvPr>
          <p:cNvSpPr>
            <a:spLocks noGrp="1"/>
          </p:cNvSpPr>
          <p:nvPr>
            <p:ph idx="1"/>
          </p:nvPr>
        </p:nvSpPr>
        <p:spPr>
          <a:xfrm>
            <a:off x="1097280" y="1845734"/>
            <a:ext cx="10058400" cy="4023360"/>
          </a:xfrm>
        </p:spPr>
        <p:txBody>
          <a:bodyPr/>
          <a:lstStyle/>
          <a:p>
            <a:pPr marL="201168" lvl="1" indent="0">
              <a:spcBef>
                <a:spcPts val="0"/>
              </a:spcBef>
              <a:buClr>
                <a:srgbClr val="D34817"/>
              </a:buClr>
              <a:buNone/>
            </a:pPr>
            <a:r>
              <a:rPr lang="en-US" sz="2800" dirty="0">
                <a:solidFill>
                  <a:prstClr val="black">
                    <a:lumMod val="75000"/>
                    <a:lumOff val="25000"/>
                  </a:prstClr>
                </a:solidFill>
                <a:latin typeface="Century Gothic" panose="020B0502020202020204" pitchFamily="34" charset="0"/>
                <a:ea typeface="MS Mincho" panose="02020609040205080304" pitchFamily="49" charset="-128"/>
                <a:cs typeface="Times New Roman" panose="02020603050405020304" pitchFamily="18" charset="0"/>
              </a:rPr>
              <a:t>If you are coming in from any other global class, or are weak at citation rules, then you need to </a:t>
            </a:r>
            <a:r>
              <a:rPr lang="en-US" sz="2800" dirty="0">
                <a:solidFill>
                  <a:prstClr val="black">
                    <a:lumMod val="75000"/>
                    <a:lumOff val="25000"/>
                  </a:prstClr>
                </a:solidFill>
                <a:highlight>
                  <a:srgbClr val="FFFF00"/>
                </a:highlight>
                <a:latin typeface="Century Gothic" panose="020B0502020202020204" pitchFamily="34" charset="0"/>
                <a:ea typeface="MS Mincho" panose="02020609040205080304" pitchFamily="49" charset="-128"/>
                <a:cs typeface="Times New Roman" panose="02020603050405020304" pitchFamily="18" charset="0"/>
              </a:rPr>
              <a:t>familiarize yourself with citations</a:t>
            </a:r>
            <a:r>
              <a:rPr lang="en-US" sz="2800" dirty="0">
                <a:solidFill>
                  <a:prstClr val="black">
                    <a:lumMod val="75000"/>
                    <a:lumOff val="25000"/>
                  </a:prstClr>
                </a:solidFill>
                <a:latin typeface="Century Gothic" panose="020B0502020202020204" pitchFamily="34" charset="0"/>
                <a:ea typeface="MS Mincho" panose="02020609040205080304" pitchFamily="49" charset="-128"/>
                <a:cs typeface="Times New Roman" panose="02020603050405020304" pitchFamily="18" charset="0"/>
              </a:rPr>
              <a:t>. They are so important for not just your own paper, but also for when </a:t>
            </a:r>
            <a:br>
              <a:rPr lang="en-US" sz="2800" dirty="0">
                <a:solidFill>
                  <a:prstClr val="black">
                    <a:lumMod val="75000"/>
                    <a:lumOff val="25000"/>
                  </a:prstClr>
                </a:solidFill>
                <a:latin typeface="Century Gothic" panose="020B0502020202020204" pitchFamily="34" charset="0"/>
                <a:ea typeface="MS Mincho" panose="02020609040205080304" pitchFamily="49" charset="-128"/>
                <a:cs typeface="Times New Roman" panose="02020603050405020304" pitchFamily="18" charset="0"/>
              </a:rPr>
            </a:br>
            <a:r>
              <a:rPr lang="en-US" sz="2800" dirty="0">
                <a:solidFill>
                  <a:prstClr val="black">
                    <a:lumMod val="75000"/>
                    <a:lumOff val="25000"/>
                  </a:prstClr>
                </a:solidFill>
                <a:latin typeface="Century Gothic" panose="020B0502020202020204" pitchFamily="34" charset="0"/>
                <a:ea typeface="MS Mincho" panose="02020609040205080304" pitchFamily="49" charset="-128"/>
                <a:cs typeface="Times New Roman" panose="02020603050405020304" pitchFamily="18" charset="0"/>
              </a:rPr>
              <a:t>you’re peer reviewing others.</a:t>
            </a:r>
            <a:endParaRPr lang="en-US" dirty="0">
              <a:solidFill>
                <a:prstClr val="black">
                  <a:lumMod val="75000"/>
                  <a:lumOff val="25000"/>
                </a:prstClr>
              </a:solidFill>
              <a:latin typeface="Century Gothic" panose="020B0502020202020204" pitchFamily="34" charset="0"/>
              <a:ea typeface="MS Mincho" panose="02020609040205080304" pitchFamily="49" charset="-128"/>
              <a:cs typeface="Times New Roman" panose="02020603050405020304" pitchFamily="18" charset="0"/>
            </a:endParaRPr>
          </a:p>
          <a:p>
            <a:endParaRPr lang="en-US" dirty="0"/>
          </a:p>
        </p:txBody>
      </p:sp>
      <p:sp>
        <p:nvSpPr>
          <p:cNvPr id="6" name="Cloud 5">
            <a:extLst>
              <a:ext uri="{FF2B5EF4-FFF2-40B4-BE49-F238E27FC236}">
                <a16:creationId xmlns:a16="http://schemas.microsoft.com/office/drawing/2014/main" id="{B1BA869A-E19E-4873-834B-3B092DB0C04A}"/>
              </a:ext>
            </a:extLst>
          </p:cNvPr>
          <p:cNvSpPr/>
          <p:nvPr/>
        </p:nvSpPr>
        <p:spPr>
          <a:xfrm>
            <a:off x="6241776" y="3429000"/>
            <a:ext cx="5128590" cy="267693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Citation format should be: Author’s Name (Last, F. M.), Date published/or date accessed if there is no publication date, (Year, Month Day), </a:t>
            </a:r>
            <a:r>
              <a:rPr lang="en-US" sz="1600" b="1" i="1" dirty="0"/>
              <a:t>Article title</a:t>
            </a:r>
            <a:r>
              <a:rPr lang="en-US" sz="1600" b="1" dirty="0"/>
              <a:t>. Publisher. Retrieved on (date) from: URL</a:t>
            </a:r>
          </a:p>
        </p:txBody>
      </p:sp>
      <p:cxnSp>
        <p:nvCxnSpPr>
          <p:cNvPr id="8" name="Straight Arrow Connector 7">
            <a:extLst>
              <a:ext uri="{FF2B5EF4-FFF2-40B4-BE49-F238E27FC236}">
                <a16:creationId xmlns:a16="http://schemas.microsoft.com/office/drawing/2014/main" id="{E346F10D-AF5F-4AAB-A761-492518151DBD}"/>
              </a:ext>
            </a:extLst>
          </p:cNvPr>
          <p:cNvCxnSpPr/>
          <p:nvPr/>
        </p:nvCxnSpPr>
        <p:spPr>
          <a:xfrm>
            <a:off x="1415332" y="5009322"/>
            <a:ext cx="468066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45FF08E-14D0-4F86-A5E3-2C502D3991E4}"/>
              </a:ext>
            </a:extLst>
          </p:cNvPr>
          <p:cNvSpPr txBox="1"/>
          <p:nvPr/>
        </p:nvSpPr>
        <p:spPr>
          <a:xfrm>
            <a:off x="1989152" y="4505859"/>
            <a:ext cx="3366052" cy="523220"/>
          </a:xfrm>
          <a:prstGeom prst="rect">
            <a:avLst/>
          </a:prstGeom>
          <a:noFill/>
        </p:spPr>
        <p:txBody>
          <a:bodyPr wrap="square" rtlCol="0">
            <a:spAutoFit/>
          </a:bodyPr>
          <a:lstStyle/>
          <a:p>
            <a:pPr algn="ctr"/>
            <a:r>
              <a:rPr lang="en-US" sz="2800" b="1" dirty="0">
                <a:latin typeface="Century Gothic" panose="020B0502020202020204" pitchFamily="34" charset="0"/>
              </a:rPr>
              <a:t>PRO TIP</a:t>
            </a:r>
          </a:p>
        </p:txBody>
      </p:sp>
    </p:spTree>
    <p:extLst>
      <p:ext uri="{BB962C8B-B14F-4D97-AF65-F5344CB8AC3E}">
        <p14:creationId xmlns:p14="http://schemas.microsoft.com/office/powerpoint/2010/main" val="577132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F99D9-C8C0-41CC-B5BC-6335520ADCC8}"/>
              </a:ext>
            </a:extLst>
          </p:cNvPr>
          <p:cNvSpPr>
            <a:spLocks noGrp="1"/>
          </p:cNvSpPr>
          <p:nvPr>
            <p:ph type="title"/>
          </p:nvPr>
        </p:nvSpPr>
        <p:spPr>
          <a:xfrm>
            <a:off x="147686" y="180018"/>
            <a:ext cx="11896627" cy="766399"/>
          </a:xfrm>
        </p:spPr>
        <p:txBody>
          <a:bodyPr>
            <a:normAutofit/>
          </a:bodyPr>
          <a:lstStyle/>
          <a:p>
            <a:r>
              <a:rPr lang="en-US" sz="3900" dirty="0">
                <a:latin typeface="Century Gothic" panose="020B0502020202020204" pitchFamily="34" charset="0"/>
              </a:rPr>
              <a:t>Example – Online Annotations for A-Level Student</a:t>
            </a:r>
          </a:p>
        </p:txBody>
      </p:sp>
      <p:pic>
        <p:nvPicPr>
          <p:cNvPr id="5" name="Content Placeholder 4">
            <a:extLst>
              <a:ext uri="{FF2B5EF4-FFF2-40B4-BE49-F238E27FC236}">
                <a16:creationId xmlns:a16="http://schemas.microsoft.com/office/drawing/2014/main" id="{C074E396-E6AB-4968-A4AF-6B44277388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7515" y="919913"/>
            <a:ext cx="10067077" cy="5388122"/>
          </a:xfrm>
        </p:spPr>
      </p:pic>
    </p:spTree>
    <p:extLst>
      <p:ext uri="{BB962C8B-B14F-4D97-AF65-F5344CB8AC3E}">
        <p14:creationId xmlns:p14="http://schemas.microsoft.com/office/powerpoint/2010/main" val="704135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8CE3-CF75-4454-A732-9BAFC90C0B7F}"/>
              </a:ext>
            </a:extLst>
          </p:cNvPr>
          <p:cNvSpPr>
            <a:spLocks noGrp="1"/>
          </p:cNvSpPr>
          <p:nvPr>
            <p:ph type="title"/>
          </p:nvPr>
        </p:nvSpPr>
        <p:spPr>
          <a:xfrm>
            <a:off x="238538" y="280725"/>
            <a:ext cx="10665349" cy="564982"/>
          </a:xfrm>
        </p:spPr>
        <p:txBody>
          <a:bodyPr>
            <a:noAutofit/>
          </a:bodyPr>
          <a:lstStyle/>
          <a:p>
            <a:r>
              <a:rPr lang="en-US" sz="3900" dirty="0">
                <a:latin typeface="Century Gothic" panose="020B0502020202020204" pitchFamily="34" charset="0"/>
              </a:rPr>
              <a:t>Example - Continued</a:t>
            </a:r>
          </a:p>
        </p:txBody>
      </p:sp>
      <p:pic>
        <p:nvPicPr>
          <p:cNvPr id="4" name="Content Placeholder 3">
            <a:extLst>
              <a:ext uri="{FF2B5EF4-FFF2-40B4-BE49-F238E27FC236}">
                <a16:creationId xmlns:a16="http://schemas.microsoft.com/office/drawing/2014/main" id="{CA275A8A-EDED-4DDF-85FA-C52473AE2791}"/>
              </a:ext>
            </a:extLst>
          </p:cNvPr>
          <p:cNvPicPr>
            <a:picLocks noGrp="1" noChangeAspect="1"/>
          </p:cNvPicPr>
          <p:nvPr>
            <p:ph idx="1"/>
          </p:nvPr>
        </p:nvPicPr>
        <p:blipFill>
          <a:blip r:embed="rId3"/>
          <a:stretch>
            <a:fillRect/>
          </a:stretch>
        </p:blipFill>
        <p:spPr>
          <a:xfrm>
            <a:off x="1097279" y="874643"/>
            <a:ext cx="10058400" cy="5420141"/>
          </a:xfrm>
          <a:prstGeom prst="rect">
            <a:avLst/>
          </a:prstGeom>
        </p:spPr>
      </p:pic>
    </p:spTree>
    <p:extLst>
      <p:ext uri="{BB962C8B-B14F-4D97-AF65-F5344CB8AC3E}">
        <p14:creationId xmlns:p14="http://schemas.microsoft.com/office/powerpoint/2010/main" val="358678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44DE-2029-4416-93C4-1CF53741EDD5}"/>
              </a:ext>
            </a:extLst>
          </p:cNvPr>
          <p:cNvSpPr>
            <a:spLocks noGrp="1"/>
          </p:cNvSpPr>
          <p:nvPr>
            <p:ph type="title"/>
          </p:nvPr>
        </p:nvSpPr>
        <p:spPr/>
        <p:txBody>
          <a:bodyPr/>
          <a:lstStyle/>
          <a:p>
            <a:r>
              <a:rPr lang="en-US" dirty="0"/>
              <a:t>Annotation System</a:t>
            </a:r>
          </a:p>
        </p:txBody>
      </p:sp>
      <p:sp>
        <p:nvSpPr>
          <p:cNvPr id="3" name="Content Placeholder 2">
            <a:extLst>
              <a:ext uri="{FF2B5EF4-FFF2-40B4-BE49-F238E27FC236}">
                <a16:creationId xmlns:a16="http://schemas.microsoft.com/office/drawing/2014/main" id="{6BF3B93E-76E6-4241-A977-0F1584059DD1}"/>
              </a:ext>
            </a:extLst>
          </p:cNvPr>
          <p:cNvSpPr>
            <a:spLocks noGrp="1"/>
          </p:cNvSpPr>
          <p:nvPr>
            <p:ph idx="1"/>
          </p:nvPr>
        </p:nvSpPr>
        <p:spPr>
          <a:xfrm>
            <a:off x="1097280" y="1802296"/>
            <a:ext cx="10180320" cy="1895061"/>
          </a:xfrm>
        </p:spPr>
        <p:txBody>
          <a:bodyPr>
            <a:normAutofit/>
          </a:bodyPr>
          <a:lstStyle/>
          <a:p>
            <a:pPr lvl="1"/>
            <a:r>
              <a:rPr lang="en-US" b="1" dirty="0"/>
              <a:t>Have a system that you use.</a:t>
            </a:r>
          </a:p>
          <a:p>
            <a:pPr lvl="1"/>
            <a:r>
              <a:rPr lang="en-US" dirty="0"/>
              <a:t>Like the example in the last slide, you can use shorthand and colors to annotate more effectively.</a:t>
            </a:r>
          </a:p>
          <a:p>
            <a:pPr marL="475488" lvl="2">
              <a:lnSpc>
                <a:spcPct val="100000"/>
              </a:lnSpc>
              <a:spcBef>
                <a:spcPts val="0"/>
              </a:spcBef>
              <a:spcAft>
                <a:spcPts val="0"/>
              </a:spcAft>
            </a:pPr>
            <a:r>
              <a:rPr lang="en-US"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Red text </a:t>
            </a:r>
            <a:r>
              <a:rPr lang="en-US" dirty="0">
                <a:latin typeface="Cambria" panose="02040503050406030204" pitchFamily="18" charset="0"/>
                <a:ea typeface="MS Mincho" panose="02020609040205080304" pitchFamily="49" charset="-128"/>
                <a:cs typeface="Times New Roman" panose="02020603050405020304" pitchFamily="18" charset="0"/>
              </a:rPr>
              <a:t>are typos corrected. </a:t>
            </a:r>
          </a:p>
          <a:p>
            <a:pPr marL="475488" lvl="2">
              <a:lnSpc>
                <a:spcPct val="100000"/>
              </a:lnSpc>
              <a:spcBef>
                <a:spcPts val="0"/>
              </a:spcBef>
              <a:spcAft>
                <a:spcPts val="0"/>
              </a:spcAft>
            </a:pPr>
            <a:r>
              <a:rPr lang="en-US" dirty="0">
                <a:solidFill>
                  <a:schemeClr val="bg1"/>
                </a:solidFill>
                <a:highlight>
                  <a:srgbClr val="FFFF00"/>
                </a:highlight>
                <a:latin typeface="Cambria" panose="02040503050406030204" pitchFamily="18" charset="0"/>
                <a:ea typeface="MS Mincho" panose="02020609040205080304" pitchFamily="49" charset="-128"/>
                <a:cs typeface="Times New Roman" panose="02020603050405020304" pitchFamily="18" charset="0"/>
              </a:rPr>
              <a:t>Yellow highlighted text</a:t>
            </a:r>
            <a:r>
              <a:rPr lang="en-US" dirty="0">
                <a:solidFill>
                  <a:schemeClr val="bg1"/>
                </a:solidFill>
                <a:latin typeface="Cambria" panose="02040503050406030204" pitchFamily="18" charset="0"/>
                <a:ea typeface="MS Mincho" panose="02020609040205080304" pitchFamily="49" charset="-128"/>
                <a:cs typeface="Times New Roman" panose="02020603050405020304" pitchFamily="18" charset="0"/>
              </a:rPr>
              <a:t> </a:t>
            </a:r>
            <a:r>
              <a:rPr lang="en-US" dirty="0">
                <a:latin typeface="Cambria" panose="02040503050406030204" pitchFamily="18" charset="0"/>
                <a:ea typeface="MS Mincho" panose="02020609040205080304" pitchFamily="49" charset="-128"/>
                <a:cs typeface="Times New Roman" panose="02020603050405020304" pitchFamily="18" charset="0"/>
              </a:rPr>
              <a:t>are grammar or punctuation mistakes corrected.</a:t>
            </a:r>
          </a:p>
          <a:p>
            <a:pPr marL="475488" lvl="2">
              <a:lnSpc>
                <a:spcPct val="100000"/>
              </a:lnSpc>
              <a:spcBef>
                <a:spcPts val="0"/>
              </a:spcBef>
              <a:spcAft>
                <a:spcPts val="0"/>
              </a:spcAft>
            </a:pPr>
            <a:r>
              <a:rPr lang="en-US" dirty="0">
                <a:solidFill>
                  <a:srgbClr val="0070C0"/>
                </a:solidFill>
                <a:latin typeface="Cambria" panose="02040503050406030204" pitchFamily="18" charset="0"/>
                <a:ea typeface="MS Mincho" panose="02020609040205080304" pitchFamily="49" charset="-128"/>
                <a:cs typeface="Times New Roman" panose="02020603050405020304" pitchFamily="18" charset="0"/>
              </a:rPr>
              <a:t>Blue text </a:t>
            </a:r>
            <a:r>
              <a:rPr lang="en-US" dirty="0">
                <a:latin typeface="Cambria" panose="02040503050406030204" pitchFamily="18" charset="0"/>
                <a:ea typeface="MS Mincho" panose="02020609040205080304" pitchFamily="49" charset="-128"/>
                <a:cs typeface="Times New Roman" panose="02020603050405020304" pitchFamily="18" charset="0"/>
              </a:rPr>
              <a:t>are rewritten words/sentences.</a:t>
            </a:r>
            <a:br>
              <a:rPr lang="en-US" dirty="0">
                <a:latin typeface="Cambria" panose="02040503050406030204" pitchFamily="18" charset="0"/>
                <a:ea typeface="MS Mincho" panose="02020609040205080304" pitchFamily="49" charset="-128"/>
                <a:cs typeface="Times New Roman" panose="02020603050405020304" pitchFamily="18" charset="0"/>
              </a:rPr>
            </a:br>
            <a:endParaRPr lang="en-US" dirty="0"/>
          </a:p>
          <a:p>
            <a:pPr lvl="1"/>
            <a:r>
              <a:rPr lang="en-US" dirty="0"/>
              <a:t>Here are the shorthand annotations that the Cambridge graders will use, </a:t>
            </a:r>
            <a:r>
              <a:rPr lang="en-US" b="1" dirty="0"/>
              <a:t>familiarize yourself with them</a:t>
            </a:r>
            <a:r>
              <a:rPr lang="en-US" dirty="0"/>
              <a:t>.</a:t>
            </a:r>
          </a:p>
        </p:txBody>
      </p:sp>
      <p:sp>
        <p:nvSpPr>
          <p:cNvPr id="4" name="Rectangle 3">
            <a:extLst>
              <a:ext uri="{FF2B5EF4-FFF2-40B4-BE49-F238E27FC236}">
                <a16:creationId xmlns:a16="http://schemas.microsoft.com/office/drawing/2014/main" id="{E423A71D-4981-4BAC-859F-5B29C27B8E54}"/>
              </a:ext>
            </a:extLst>
          </p:cNvPr>
          <p:cNvSpPr/>
          <p:nvPr/>
        </p:nvSpPr>
        <p:spPr>
          <a:xfrm>
            <a:off x="1716984" y="3762293"/>
            <a:ext cx="8758031" cy="2339423"/>
          </a:xfrm>
          <a:prstGeom prst="rect">
            <a:avLst/>
          </a:prstGeom>
        </p:spPr>
        <p:txBody>
          <a:bodyPr wrap="square" numCol="3">
            <a:spAutoFit/>
          </a:bodyPr>
          <a:lstStyle/>
          <a:p>
            <a:pPr marL="566928" lvl="2" indent="-182880" defTabSz="914400">
              <a:lnSpc>
                <a:spcPct val="90000"/>
              </a:lnSpc>
              <a:spcBef>
                <a:spcPts val="200"/>
              </a:spcBef>
              <a:spcAft>
                <a:spcPts val="400"/>
              </a:spcAft>
              <a:buClr>
                <a:srgbClr val="3494BA"/>
              </a:buClr>
              <a:buFont typeface="Calibri" pitchFamily="34" charset="0"/>
              <a:buChar char="◦"/>
            </a:pPr>
            <a:r>
              <a:rPr lang="en-US" sz="1200" dirty="0">
                <a:solidFill>
                  <a:prstClr val="white">
                    <a:lumMod val="75000"/>
                    <a:lumOff val="25000"/>
                  </a:prstClr>
                </a:solidFill>
              </a:rPr>
              <a:t>IRR – irrelevant material </a:t>
            </a:r>
          </a:p>
          <a:p>
            <a:pPr marL="566928" lvl="2" indent="-182880" defTabSz="914400">
              <a:lnSpc>
                <a:spcPct val="90000"/>
              </a:lnSpc>
              <a:spcBef>
                <a:spcPts val="200"/>
              </a:spcBef>
              <a:spcAft>
                <a:spcPts val="400"/>
              </a:spcAft>
              <a:buClr>
                <a:srgbClr val="3494BA"/>
              </a:buClr>
              <a:buFont typeface="Calibri" pitchFamily="34" charset="0"/>
              <a:buChar char="◦"/>
            </a:pPr>
            <a:r>
              <a:rPr lang="en-US" sz="1200" dirty="0">
                <a:solidFill>
                  <a:prstClr val="white">
                    <a:lumMod val="75000"/>
                    <a:lumOff val="25000"/>
                  </a:prstClr>
                </a:solidFill>
              </a:rPr>
              <a:t>DES – merely describing factual material </a:t>
            </a:r>
          </a:p>
          <a:p>
            <a:pPr marL="566928" lvl="2" indent="-182880" defTabSz="914400">
              <a:lnSpc>
                <a:spcPct val="90000"/>
              </a:lnSpc>
              <a:spcBef>
                <a:spcPts val="200"/>
              </a:spcBef>
              <a:spcAft>
                <a:spcPts val="400"/>
              </a:spcAft>
              <a:buClr>
                <a:srgbClr val="3494BA"/>
              </a:buClr>
              <a:buFont typeface="Calibri" pitchFamily="34" charset="0"/>
              <a:buChar char="◦"/>
            </a:pPr>
            <a:r>
              <a:rPr lang="en-US" sz="1200" dirty="0">
                <a:solidFill>
                  <a:prstClr val="white">
                    <a:lumMod val="75000"/>
                    <a:lumOff val="25000"/>
                  </a:prstClr>
                </a:solidFill>
              </a:rPr>
              <a:t>SOME ARG – some relevant argument </a:t>
            </a:r>
          </a:p>
          <a:p>
            <a:pPr marL="566928" lvl="2" indent="-182880" defTabSz="914400">
              <a:lnSpc>
                <a:spcPct val="90000"/>
              </a:lnSpc>
              <a:spcBef>
                <a:spcPts val="200"/>
              </a:spcBef>
              <a:spcAft>
                <a:spcPts val="400"/>
              </a:spcAft>
              <a:buClr>
                <a:srgbClr val="3494BA"/>
              </a:buClr>
              <a:buFont typeface="Calibri" pitchFamily="34" charset="0"/>
              <a:buChar char="◦"/>
            </a:pPr>
            <a:r>
              <a:rPr lang="en-US" sz="1200" dirty="0">
                <a:solidFill>
                  <a:prstClr val="white">
                    <a:lumMod val="75000"/>
                    <a:lumOff val="25000"/>
                  </a:prstClr>
                </a:solidFill>
              </a:rPr>
              <a:t>GOOD ARG – good argument </a:t>
            </a:r>
          </a:p>
          <a:p>
            <a:pPr marL="566928" lvl="2" indent="-182880" defTabSz="914400">
              <a:lnSpc>
                <a:spcPct val="90000"/>
              </a:lnSpc>
              <a:spcBef>
                <a:spcPts val="200"/>
              </a:spcBef>
              <a:spcAft>
                <a:spcPts val="400"/>
              </a:spcAft>
              <a:buClr>
                <a:srgbClr val="3494BA"/>
              </a:buClr>
              <a:buFont typeface="Calibri" pitchFamily="34" charset="0"/>
              <a:buChar char="◦"/>
            </a:pPr>
            <a:r>
              <a:rPr lang="en-US" sz="1200" dirty="0">
                <a:solidFill>
                  <a:prstClr val="white">
                    <a:lumMod val="75000"/>
                    <a:lumOff val="25000"/>
                  </a:prstClr>
                </a:solidFill>
              </a:rPr>
              <a:t>EX ARG – excellent argument (particularly effective and well supported)  </a:t>
            </a:r>
          </a:p>
          <a:p>
            <a:pPr marL="566928" lvl="2" indent="-182880" defTabSz="914400">
              <a:lnSpc>
                <a:spcPct val="90000"/>
              </a:lnSpc>
              <a:spcBef>
                <a:spcPts val="200"/>
              </a:spcBef>
              <a:spcAft>
                <a:spcPts val="400"/>
              </a:spcAft>
              <a:buClr>
                <a:srgbClr val="3494BA"/>
              </a:buClr>
              <a:buFont typeface="Calibri" pitchFamily="34" charset="0"/>
              <a:buChar char="◦"/>
            </a:pPr>
            <a:r>
              <a:rPr lang="en-US" sz="1200" dirty="0">
                <a:solidFill>
                  <a:prstClr val="white">
                    <a:lumMod val="75000"/>
                    <a:lumOff val="25000"/>
                  </a:prstClr>
                </a:solidFill>
              </a:rPr>
              <a:t>NOT CLEAR – the point being made isn’t easy to follow </a:t>
            </a:r>
          </a:p>
          <a:p>
            <a:pPr marL="566928" lvl="2" indent="-182880" defTabSz="914400">
              <a:lnSpc>
                <a:spcPct val="90000"/>
              </a:lnSpc>
              <a:spcBef>
                <a:spcPts val="200"/>
              </a:spcBef>
              <a:spcAft>
                <a:spcPts val="400"/>
              </a:spcAft>
              <a:buClr>
                <a:srgbClr val="3494BA"/>
              </a:buClr>
              <a:buFont typeface="Calibri" pitchFamily="34" charset="0"/>
              <a:buChar char="◦"/>
            </a:pPr>
            <a:r>
              <a:rPr lang="en-US" sz="1200" dirty="0">
                <a:solidFill>
                  <a:prstClr val="white">
                    <a:lumMod val="75000"/>
                    <a:lumOff val="25000"/>
                  </a:prstClr>
                </a:solidFill>
              </a:rPr>
              <a:t>ASS – assertion (just stating an unsupported view) </a:t>
            </a:r>
          </a:p>
          <a:p>
            <a:pPr marL="566928" lvl="2" indent="-182880" defTabSz="914400">
              <a:lnSpc>
                <a:spcPct val="90000"/>
              </a:lnSpc>
              <a:spcBef>
                <a:spcPts val="200"/>
              </a:spcBef>
              <a:spcAft>
                <a:spcPts val="400"/>
              </a:spcAft>
              <a:buClr>
                <a:srgbClr val="3494BA"/>
              </a:buClr>
              <a:buFont typeface="Calibri" pitchFamily="34" charset="0"/>
              <a:buChar char="◦"/>
            </a:pPr>
            <a:r>
              <a:rPr lang="en-US" sz="1200" dirty="0">
                <a:solidFill>
                  <a:prstClr val="white">
                    <a:lumMod val="75000"/>
                    <a:lumOff val="25000"/>
                  </a:prstClr>
                </a:solidFill>
              </a:rPr>
              <a:t>WELL SUPP – view is well backed-up </a:t>
            </a:r>
          </a:p>
          <a:p>
            <a:pPr marL="566928" lvl="2" indent="-182880" defTabSz="914400">
              <a:lnSpc>
                <a:spcPct val="90000"/>
              </a:lnSpc>
              <a:spcBef>
                <a:spcPts val="200"/>
              </a:spcBef>
              <a:spcAft>
                <a:spcPts val="400"/>
              </a:spcAft>
              <a:buClr>
                <a:srgbClr val="3494BA"/>
              </a:buClr>
              <a:buFont typeface="Calibri" pitchFamily="34" charset="0"/>
              <a:buChar char="◦"/>
            </a:pPr>
            <a:r>
              <a:rPr lang="en-US" sz="1200" dirty="0">
                <a:solidFill>
                  <a:prstClr val="white">
                    <a:lumMod val="75000"/>
                    <a:lumOff val="25000"/>
                  </a:prstClr>
                </a:solidFill>
              </a:rPr>
              <a:t>S – source (only referenced) </a:t>
            </a:r>
          </a:p>
          <a:p>
            <a:pPr marL="566928" lvl="2" indent="-182880" defTabSz="914400">
              <a:lnSpc>
                <a:spcPct val="90000"/>
              </a:lnSpc>
              <a:spcBef>
                <a:spcPts val="200"/>
              </a:spcBef>
              <a:spcAft>
                <a:spcPts val="400"/>
              </a:spcAft>
              <a:buClr>
                <a:srgbClr val="3494BA"/>
              </a:buClr>
              <a:buFont typeface="Calibri" pitchFamily="34" charset="0"/>
              <a:buChar char="◦"/>
            </a:pPr>
            <a:r>
              <a:rPr lang="en-US" sz="1200" dirty="0">
                <a:solidFill>
                  <a:prstClr val="white">
                    <a:lumMod val="75000"/>
                    <a:lumOff val="25000"/>
                  </a:prstClr>
                </a:solidFill>
              </a:rPr>
              <a:t>S USED – a source is used uncritically to support a point/argument </a:t>
            </a:r>
          </a:p>
          <a:p>
            <a:pPr marL="566928" lvl="2" indent="-182880" defTabSz="914400">
              <a:lnSpc>
                <a:spcPct val="90000"/>
              </a:lnSpc>
              <a:spcBef>
                <a:spcPts val="200"/>
              </a:spcBef>
              <a:spcAft>
                <a:spcPts val="400"/>
              </a:spcAft>
              <a:buClr>
                <a:srgbClr val="3494BA"/>
              </a:buClr>
              <a:buFont typeface="Calibri" pitchFamily="34" charset="0"/>
              <a:buChar char="◦"/>
            </a:pPr>
            <a:r>
              <a:rPr lang="en-US" sz="1200" dirty="0">
                <a:solidFill>
                  <a:prstClr val="white">
                    <a:lumMod val="75000"/>
                    <a:lumOff val="25000"/>
                  </a:prstClr>
                </a:solidFill>
              </a:rPr>
              <a:t>SOME EVAL – some critical comment but not very strong or developed</a:t>
            </a:r>
          </a:p>
          <a:p>
            <a:pPr marL="566928" lvl="2" indent="-182880" defTabSz="914400">
              <a:lnSpc>
                <a:spcPct val="90000"/>
              </a:lnSpc>
              <a:spcBef>
                <a:spcPts val="200"/>
              </a:spcBef>
              <a:spcAft>
                <a:spcPts val="400"/>
              </a:spcAft>
              <a:buClr>
                <a:srgbClr val="3494BA"/>
              </a:buClr>
              <a:buFont typeface="Calibri" pitchFamily="34" charset="0"/>
              <a:buChar char="◦"/>
            </a:pPr>
            <a:r>
              <a:rPr lang="en-US" sz="1200" dirty="0">
                <a:solidFill>
                  <a:prstClr val="white">
                    <a:lumMod val="75000"/>
                    <a:lumOff val="25000"/>
                  </a:prstClr>
                </a:solidFill>
              </a:rPr>
              <a:t>GOOD EVAL – supported and developed evaluation </a:t>
            </a:r>
          </a:p>
          <a:p>
            <a:pPr marL="566928" lvl="2" indent="-182880" defTabSz="914400">
              <a:lnSpc>
                <a:spcPct val="90000"/>
              </a:lnSpc>
              <a:spcBef>
                <a:spcPts val="200"/>
              </a:spcBef>
              <a:spcAft>
                <a:spcPts val="400"/>
              </a:spcAft>
              <a:buClr>
                <a:srgbClr val="3494BA"/>
              </a:buClr>
              <a:buFont typeface="Calibri" pitchFamily="34" charset="0"/>
              <a:buChar char="◦"/>
            </a:pPr>
            <a:r>
              <a:rPr lang="en-US" sz="1200" dirty="0">
                <a:solidFill>
                  <a:prstClr val="white">
                    <a:lumMod val="75000"/>
                    <a:lumOff val="25000"/>
                  </a:prstClr>
                </a:solidFill>
              </a:rPr>
              <a:t>EX EVAL – excellent evaluation (particularly effective and well supported) </a:t>
            </a:r>
          </a:p>
          <a:p>
            <a:pPr marL="566928" lvl="2" indent="-182880" defTabSz="914400">
              <a:lnSpc>
                <a:spcPct val="90000"/>
              </a:lnSpc>
              <a:spcBef>
                <a:spcPts val="200"/>
              </a:spcBef>
              <a:spcAft>
                <a:spcPts val="400"/>
              </a:spcAft>
              <a:buClr>
                <a:srgbClr val="3494BA"/>
              </a:buClr>
              <a:buFont typeface="Calibri" pitchFamily="34" charset="0"/>
              <a:buChar char="◦"/>
            </a:pPr>
            <a:r>
              <a:rPr lang="en-US" sz="1200" dirty="0">
                <a:solidFill>
                  <a:prstClr val="white">
                    <a:lumMod val="75000"/>
                    <a:lumOff val="25000"/>
                  </a:prstClr>
                </a:solidFill>
              </a:rPr>
              <a:t>NOT REF – no reference or footnote</a:t>
            </a:r>
          </a:p>
          <a:p>
            <a:pPr marL="566928" lvl="2" indent="-182880" defTabSz="914400">
              <a:lnSpc>
                <a:spcPct val="90000"/>
              </a:lnSpc>
              <a:spcBef>
                <a:spcPts val="200"/>
              </a:spcBef>
              <a:spcAft>
                <a:spcPts val="400"/>
              </a:spcAft>
              <a:buClr>
                <a:srgbClr val="3494BA"/>
              </a:buClr>
              <a:buFont typeface="Calibri" pitchFamily="34" charset="0"/>
              <a:buChar char="◦"/>
            </a:pPr>
            <a:r>
              <a:rPr lang="en-US" sz="1200" dirty="0">
                <a:solidFill>
                  <a:prstClr val="white">
                    <a:lumMod val="75000"/>
                    <a:lumOff val="25000"/>
                  </a:prstClr>
                </a:solidFill>
              </a:rPr>
              <a:t>CONC FOLLOWS – conclusion follows directly from the arguments </a:t>
            </a:r>
          </a:p>
          <a:p>
            <a:pPr marL="566928" lvl="2" indent="-182880" defTabSz="914400">
              <a:lnSpc>
                <a:spcPct val="90000"/>
              </a:lnSpc>
              <a:spcBef>
                <a:spcPts val="200"/>
              </a:spcBef>
              <a:spcAft>
                <a:spcPts val="400"/>
              </a:spcAft>
              <a:buClr>
                <a:srgbClr val="3494BA"/>
              </a:buClr>
              <a:buFont typeface="Calibri" pitchFamily="34" charset="0"/>
              <a:buChar char="◦"/>
            </a:pPr>
            <a:r>
              <a:rPr lang="en-US" sz="1200" dirty="0">
                <a:solidFill>
                  <a:prstClr val="white">
                    <a:lumMod val="75000"/>
                    <a:lumOff val="25000"/>
                  </a:prstClr>
                </a:solidFill>
              </a:rPr>
              <a:t>NOT SHOWN EARLIER – new material introduced without any reference to earlier argument </a:t>
            </a:r>
          </a:p>
          <a:p>
            <a:pPr marL="566928" lvl="2" indent="-182880" defTabSz="914400">
              <a:lnSpc>
                <a:spcPct val="90000"/>
              </a:lnSpc>
              <a:spcBef>
                <a:spcPts val="200"/>
              </a:spcBef>
              <a:spcAft>
                <a:spcPts val="400"/>
              </a:spcAft>
              <a:buClr>
                <a:srgbClr val="3494BA"/>
              </a:buClr>
              <a:buFont typeface="Calibri" pitchFamily="34" charset="0"/>
              <a:buChar char="◦"/>
            </a:pPr>
            <a:r>
              <a:rPr lang="en-US" sz="1200" dirty="0">
                <a:solidFill>
                  <a:prstClr val="white">
                    <a:lumMod val="75000"/>
                    <a:lumOff val="25000"/>
                  </a:prstClr>
                </a:solidFill>
              </a:rPr>
              <a:t>IRR – conclusion deals with material outside the scope of the question</a:t>
            </a:r>
            <a:endParaRPr lang="en-US" sz="1600" dirty="0"/>
          </a:p>
        </p:txBody>
      </p:sp>
    </p:spTree>
    <p:extLst>
      <p:ext uri="{BB962C8B-B14F-4D97-AF65-F5344CB8AC3E}">
        <p14:creationId xmlns:p14="http://schemas.microsoft.com/office/powerpoint/2010/main" val="595923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D2D8A-9543-4326-BFE5-F0BD7A012EFF}"/>
              </a:ext>
            </a:extLst>
          </p:cNvPr>
          <p:cNvSpPr>
            <a:spLocks noGrp="1"/>
          </p:cNvSpPr>
          <p:nvPr>
            <p:ph type="title"/>
          </p:nvPr>
        </p:nvSpPr>
        <p:spPr/>
        <p:txBody>
          <a:bodyPr/>
          <a:lstStyle/>
          <a:p>
            <a:r>
              <a:rPr lang="en-US" dirty="0">
                <a:latin typeface="Century Gothic" panose="020B0502020202020204" pitchFamily="34" charset="0"/>
              </a:rPr>
              <a:t>Tools</a:t>
            </a:r>
          </a:p>
        </p:txBody>
      </p:sp>
      <p:sp>
        <p:nvSpPr>
          <p:cNvPr id="6" name="TextBox 5">
            <a:extLst>
              <a:ext uri="{FF2B5EF4-FFF2-40B4-BE49-F238E27FC236}">
                <a16:creationId xmlns:a16="http://schemas.microsoft.com/office/drawing/2014/main" id="{103DC866-3D65-4288-BD5B-CC955823F01A}"/>
              </a:ext>
            </a:extLst>
          </p:cNvPr>
          <p:cNvSpPr txBox="1"/>
          <p:nvPr/>
        </p:nvSpPr>
        <p:spPr>
          <a:xfrm>
            <a:off x="1097280" y="2009272"/>
            <a:ext cx="6297433" cy="369332"/>
          </a:xfrm>
          <a:prstGeom prst="rect">
            <a:avLst/>
          </a:prstGeom>
          <a:noFill/>
        </p:spPr>
        <p:txBody>
          <a:bodyPr wrap="square" rtlCol="0">
            <a:spAutoFit/>
          </a:bodyPr>
          <a:lstStyle/>
          <a:p>
            <a:r>
              <a:rPr lang="en-US" dirty="0">
                <a:latin typeface="Century Gothic" panose="020B0502020202020204" pitchFamily="34" charset="0"/>
              </a:rPr>
              <a:t>These tools are your friends, </a:t>
            </a:r>
            <a:r>
              <a:rPr lang="en-US" b="1" dirty="0">
                <a:latin typeface="Century Gothic" panose="020B0502020202020204" pitchFamily="34" charset="0"/>
              </a:rPr>
              <a:t>utilize them</a:t>
            </a:r>
            <a:r>
              <a:rPr lang="en-US" dirty="0">
                <a:latin typeface="Century Gothic" panose="020B0502020202020204" pitchFamily="34" charset="0"/>
              </a:rPr>
              <a:t>.</a:t>
            </a:r>
          </a:p>
        </p:txBody>
      </p:sp>
      <p:pic>
        <p:nvPicPr>
          <p:cNvPr id="10" name="Content Placeholder 9">
            <a:extLst>
              <a:ext uri="{FF2B5EF4-FFF2-40B4-BE49-F238E27FC236}">
                <a16:creationId xmlns:a16="http://schemas.microsoft.com/office/drawing/2014/main" id="{27E546F7-56EB-453B-AE65-6913D6DC436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7199"/>
          <a:stretch/>
        </p:blipFill>
        <p:spPr>
          <a:xfrm>
            <a:off x="1097280" y="4144339"/>
            <a:ext cx="4813190" cy="1917022"/>
          </a:xfrm>
        </p:spPr>
      </p:pic>
      <p:pic>
        <p:nvPicPr>
          <p:cNvPr id="14" name="Picture 13" descr="A screenshot of a cell phone&#10;&#10;Description automatically generated">
            <a:extLst>
              <a:ext uri="{FF2B5EF4-FFF2-40B4-BE49-F238E27FC236}">
                <a16:creationId xmlns:a16="http://schemas.microsoft.com/office/drawing/2014/main" id="{D51D98F5-DF21-4C65-BE4D-70FFD474E09A}"/>
              </a:ext>
            </a:extLst>
          </p:cNvPr>
          <p:cNvPicPr>
            <a:picLocks noChangeAspect="1"/>
          </p:cNvPicPr>
          <p:nvPr/>
        </p:nvPicPr>
        <p:blipFill rotWithShape="1">
          <a:blip r:embed="rId4">
            <a:extLst>
              <a:ext uri="{28A0092B-C50C-407E-A947-70E740481C1C}">
                <a14:useLocalDpi xmlns:a14="http://schemas.microsoft.com/office/drawing/2010/main" val="0"/>
              </a:ext>
            </a:extLst>
          </a:blip>
          <a:srcRect l="4246" b="-4058"/>
          <a:stretch/>
        </p:blipFill>
        <p:spPr>
          <a:xfrm>
            <a:off x="1097280" y="2590454"/>
            <a:ext cx="5097194" cy="1194343"/>
          </a:xfrm>
          <a:prstGeom prst="rect">
            <a:avLst/>
          </a:prstGeom>
        </p:spPr>
      </p:pic>
      <p:pic>
        <p:nvPicPr>
          <p:cNvPr id="16" name="Picture 15" descr="A close up of a logo&#10;&#10;Description automatically generated">
            <a:extLst>
              <a:ext uri="{FF2B5EF4-FFF2-40B4-BE49-F238E27FC236}">
                <a16:creationId xmlns:a16="http://schemas.microsoft.com/office/drawing/2014/main" id="{05BE4B61-980D-45B0-9EF9-AB70943529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5363" y="1955915"/>
            <a:ext cx="1154148" cy="1828882"/>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1233C681-DEE1-4627-AEBC-618D630933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4085" y="4232480"/>
            <a:ext cx="3831027" cy="1828881"/>
          </a:xfrm>
          <a:prstGeom prst="rect">
            <a:avLst/>
          </a:prstGeom>
        </p:spPr>
      </p:pic>
      <p:pic>
        <p:nvPicPr>
          <p:cNvPr id="20" name="Picture 19" descr="A screenshot of a cell phone&#10;&#10;Description automatically generated">
            <a:extLst>
              <a:ext uri="{FF2B5EF4-FFF2-40B4-BE49-F238E27FC236}">
                <a16:creationId xmlns:a16="http://schemas.microsoft.com/office/drawing/2014/main" id="{585F3FA8-4D64-4CA6-A858-4525818391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90239" y="2343529"/>
            <a:ext cx="1339359" cy="1441268"/>
          </a:xfrm>
          <a:prstGeom prst="rect">
            <a:avLst/>
          </a:prstGeom>
        </p:spPr>
      </p:pic>
    </p:spTree>
    <p:extLst>
      <p:ext uri="{BB962C8B-B14F-4D97-AF65-F5344CB8AC3E}">
        <p14:creationId xmlns:p14="http://schemas.microsoft.com/office/powerpoint/2010/main" val="2162020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97212-8DD5-4B6C-8432-3E9D5A56CAD2}"/>
              </a:ext>
            </a:extLst>
          </p:cNvPr>
          <p:cNvSpPr>
            <a:spLocks noGrp="1"/>
          </p:cNvSpPr>
          <p:nvPr>
            <p:ph type="title"/>
          </p:nvPr>
        </p:nvSpPr>
        <p:spPr/>
        <p:txBody>
          <a:bodyPr/>
          <a:lstStyle/>
          <a:p>
            <a:r>
              <a:rPr lang="en-US" u="sng" dirty="0">
                <a:latin typeface="Century Gothic" panose="020B0502020202020204" pitchFamily="34" charset="0"/>
                <a:ea typeface="MS Mincho" panose="02020609040205080304" pitchFamily="49" charset="-128"/>
                <a:cs typeface="Times New Roman" panose="02020603050405020304" pitchFamily="18" charset="0"/>
              </a:rPr>
              <a:t>Reviewing AS-level</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A04B01EB-08E7-429A-9F4E-62C0C57352EF}"/>
              </a:ext>
            </a:extLst>
          </p:cNvPr>
          <p:cNvSpPr>
            <a:spLocks noGrp="1"/>
          </p:cNvSpPr>
          <p:nvPr>
            <p:ph idx="1"/>
          </p:nvPr>
        </p:nvSpPr>
        <p:spPr>
          <a:xfrm>
            <a:off x="1097278" y="1978243"/>
            <a:ext cx="10058400" cy="1450757"/>
          </a:xfrm>
        </p:spPr>
        <p:txBody>
          <a:bodyPr>
            <a:normAutofit/>
          </a:bodyPr>
          <a:lstStyle/>
          <a:p>
            <a:pPr marL="274320" lvl="1" indent="0">
              <a:spcBef>
                <a:spcPts val="0"/>
              </a:spcBef>
              <a:buNone/>
            </a:pPr>
            <a:r>
              <a:rPr lang="en-US" sz="2400" dirty="0">
                <a:latin typeface="Century Gothic" panose="020B0502020202020204" pitchFamily="34" charset="0"/>
                <a:ea typeface="MS Mincho" panose="02020609040205080304" pitchFamily="49" charset="-128"/>
                <a:cs typeface="Times New Roman" panose="02020603050405020304" pitchFamily="18" charset="0"/>
              </a:rPr>
              <a:t>Get a punching bag and a stress ball or go scream outside because these kids will leave you </a:t>
            </a:r>
            <a:r>
              <a:rPr lang="en-US" sz="2400" b="1" dirty="0">
                <a:latin typeface="Century Gothic" panose="020B0502020202020204" pitchFamily="34" charset="0"/>
                <a:ea typeface="MS Mincho" panose="02020609040205080304" pitchFamily="49" charset="-128"/>
                <a:cs typeface="Times New Roman" panose="02020603050405020304" pitchFamily="18" charset="0"/>
              </a:rPr>
              <a:t>frustrated</a:t>
            </a:r>
            <a:r>
              <a:rPr lang="en-US" sz="2400" dirty="0">
                <a:latin typeface="Century Gothic" panose="020B0502020202020204" pitchFamily="34" charset="0"/>
                <a:ea typeface="MS Mincho" panose="02020609040205080304" pitchFamily="49" charset="-128"/>
                <a:cs typeface="Times New Roman" panose="02020603050405020304" pitchFamily="18" charset="0"/>
              </a:rPr>
              <a:t> beyond belief.</a:t>
            </a:r>
            <a:endParaRPr lang="en-US" sz="1600" dirty="0">
              <a:effectLst/>
              <a:latin typeface="Century Gothic" panose="020B0502020202020204" pitchFamily="34" charset="0"/>
              <a:ea typeface="MS Mincho" panose="02020609040205080304" pitchFamily="49" charset="-128"/>
              <a:cs typeface="Times New Roman" panose="02020603050405020304" pitchFamily="18" charset="0"/>
            </a:endParaRPr>
          </a:p>
        </p:txBody>
      </p:sp>
      <p:pic>
        <p:nvPicPr>
          <p:cNvPr id="5" name="Picture 4">
            <a:extLst>
              <a:ext uri="{FF2B5EF4-FFF2-40B4-BE49-F238E27FC236}">
                <a16:creationId xmlns:a16="http://schemas.microsoft.com/office/drawing/2014/main" id="{8566B16B-C162-4D5D-BB9B-09660B7F3DF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8430"/>
          <a:stretch/>
        </p:blipFill>
        <p:spPr>
          <a:xfrm>
            <a:off x="830315" y="3230843"/>
            <a:ext cx="3851725" cy="236605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C6DD443F-6E84-4E16-B609-231C2D38C55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35748" y="3807706"/>
            <a:ext cx="1816346" cy="1212325"/>
          </a:xfrm>
          <a:prstGeom prst="rect">
            <a:avLst/>
          </a:prstGeom>
          <a:ln>
            <a:noFill/>
          </a:ln>
          <a:effectLst>
            <a:outerShdw blurRad="139700" dist="114300" dir="5400000" algn="t" rotWithShape="0">
              <a:prstClr val="black">
                <a:alpha val="40000"/>
              </a:prstClr>
            </a:outerShdw>
          </a:effectLst>
        </p:spPr>
      </p:pic>
      <p:pic>
        <p:nvPicPr>
          <p:cNvPr id="6" name="Picture 5">
            <a:extLst>
              <a:ext uri="{FF2B5EF4-FFF2-40B4-BE49-F238E27FC236}">
                <a16:creationId xmlns:a16="http://schemas.microsoft.com/office/drawing/2014/main" id="{CA476788-5D38-4C53-995E-66699D9CC87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805802" y="3230843"/>
            <a:ext cx="3349876" cy="2366053"/>
          </a:xfrm>
          <a:prstGeom prst="rect">
            <a:avLst/>
          </a:prstGeom>
          <a:ln>
            <a:noFill/>
          </a:ln>
          <a:effectLst>
            <a:outerShdw blurRad="241300" dist="152400" dir="8100000" algn="tr" rotWithShape="0">
              <a:prstClr val="black">
                <a:alpha val="40000"/>
              </a:prstClr>
            </a:outerShdw>
          </a:effectLst>
        </p:spPr>
      </p:pic>
    </p:spTree>
    <p:extLst>
      <p:ext uri="{BB962C8B-B14F-4D97-AF65-F5344CB8AC3E}">
        <p14:creationId xmlns:p14="http://schemas.microsoft.com/office/powerpoint/2010/main" val="3936093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9361E-715B-4457-AFEC-8CCA87568AB2}"/>
              </a:ext>
            </a:extLst>
          </p:cNvPr>
          <p:cNvSpPr>
            <a:spLocks noGrp="1"/>
          </p:cNvSpPr>
          <p:nvPr>
            <p:ph type="title"/>
          </p:nvPr>
        </p:nvSpPr>
        <p:spPr>
          <a:xfrm>
            <a:off x="1097280" y="286604"/>
            <a:ext cx="10058400" cy="1361444"/>
          </a:xfrm>
        </p:spPr>
        <p:txBody>
          <a:bodyPr/>
          <a:lstStyle/>
          <a:p>
            <a:r>
              <a:rPr lang="en-US" u="sng" dirty="0">
                <a:latin typeface="Century Gothic" panose="020B0502020202020204" pitchFamily="34" charset="0"/>
                <a:ea typeface="MS Mincho" panose="02020609040205080304" pitchFamily="49" charset="-128"/>
                <a:cs typeface="Times New Roman" panose="02020603050405020304" pitchFamily="18" charset="0"/>
              </a:rPr>
              <a:t>Reviewing AS-level</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974FB04C-BDEA-40B4-BABF-FC9F53882B8B}"/>
              </a:ext>
            </a:extLst>
          </p:cNvPr>
          <p:cNvSpPr>
            <a:spLocks noGrp="1"/>
          </p:cNvSpPr>
          <p:nvPr>
            <p:ph idx="1"/>
          </p:nvPr>
        </p:nvSpPr>
        <p:spPr>
          <a:xfrm>
            <a:off x="1097280" y="1956182"/>
            <a:ext cx="10058400" cy="1250247"/>
          </a:xfrm>
        </p:spPr>
        <p:txBody>
          <a:bodyPr>
            <a:normAutofit lnSpcReduction="10000"/>
          </a:bodyPr>
          <a:lstStyle/>
          <a:p>
            <a:pPr marL="274320" lvl="1" indent="0">
              <a:spcBef>
                <a:spcPts val="0"/>
              </a:spcBef>
              <a:buNone/>
            </a:pPr>
            <a:r>
              <a:rPr lang="en-US" sz="2800" b="1" u="sng" dirty="0">
                <a:highlight>
                  <a:srgbClr val="FFFF00"/>
                </a:highlight>
                <a:latin typeface="Century Gothic" panose="020B0502020202020204" pitchFamily="34" charset="0"/>
                <a:ea typeface="MS Mincho" panose="02020609040205080304" pitchFamily="49" charset="-128"/>
                <a:cs typeface="Times New Roman" panose="02020603050405020304" pitchFamily="18" charset="0"/>
              </a:rPr>
              <a:t>SIMPLIFY</a:t>
            </a:r>
            <a:r>
              <a:rPr lang="en-US" sz="2800" b="1" u="sng" dirty="0">
                <a:latin typeface="Century Gothic" panose="020B0502020202020204" pitchFamily="34" charset="0"/>
                <a:ea typeface="MS Mincho" panose="02020609040205080304" pitchFamily="49" charset="-128"/>
                <a:cs typeface="Times New Roman" panose="02020603050405020304" pitchFamily="18" charset="0"/>
              </a:rPr>
              <a:t> -</a:t>
            </a:r>
            <a:r>
              <a:rPr lang="en-US" sz="2800" dirty="0">
                <a:latin typeface="Century Gothic" panose="020B0502020202020204" pitchFamily="34" charset="0"/>
                <a:ea typeface="MS Mincho" panose="02020609040205080304" pitchFamily="49" charset="-128"/>
                <a:cs typeface="Times New Roman" panose="02020603050405020304" pitchFamily="18" charset="0"/>
              </a:rPr>
              <a:t> remove yourself from the A-level mindset. You have to understand that analysis and evaluation are foreign to AS students.</a:t>
            </a:r>
            <a:endParaRPr lang="en-US" dirty="0">
              <a:latin typeface="Century Gothic" panose="020B0502020202020204" pitchFamily="34" charset="0"/>
              <a:ea typeface="MS Mincho" panose="02020609040205080304" pitchFamily="49" charset="-128"/>
              <a:cs typeface="Times New Roman" panose="02020603050405020304" pitchFamily="18" charset="0"/>
            </a:endParaRPr>
          </a:p>
          <a:p>
            <a:endParaRPr lang="en-US" dirty="0"/>
          </a:p>
        </p:txBody>
      </p:sp>
      <p:pic>
        <p:nvPicPr>
          <p:cNvPr id="5" name="Picture 4" descr="A drawing of a face&#10;&#10;Description generated with high confidence">
            <a:extLst>
              <a:ext uri="{FF2B5EF4-FFF2-40B4-BE49-F238E27FC236}">
                <a16:creationId xmlns:a16="http://schemas.microsoft.com/office/drawing/2014/main" id="{CA2E7637-96BF-4233-950A-23EEC55A28E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42818" y="3646921"/>
            <a:ext cx="5767324" cy="2515074"/>
          </a:xfrm>
          <a:prstGeom prst="rect">
            <a:avLst/>
          </a:prstGeom>
        </p:spPr>
      </p:pic>
      <p:sp>
        <p:nvSpPr>
          <p:cNvPr id="4" name="Thought Bubble: Cloud 3">
            <a:extLst>
              <a:ext uri="{FF2B5EF4-FFF2-40B4-BE49-F238E27FC236}">
                <a16:creationId xmlns:a16="http://schemas.microsoft.com/office/drawing/2014/main" id="{5F1C08EB-DF8B-4CC2-8488-888804E25307}"/>
              </a:ext>
            </a:extLst>
          </p:cNvPr>
          <p:cNvSpPr/>
          <p:nvPr/>
        </p:nvSpPr>
        <p:spPr>
          <a:xfrm>
            <a:off x="8471298" y="3021115"/>
            <a:ext cx="1338607" cy="92195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well.. i dunno</a:t>
            </a:r>
          </a:p>
        </p:txBody>
      </p:sp>
    </p:spTree>
    <p:extLst>
      <p:ext uri="{BB962C8B-B14F-4D97-AF65-F5344CB8AC3E}">
        <p14:creationId xmlns:p14="http://schemas.microsoft.com/office/powerpoint/2010/main" val="3793149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E2736-A7A1-4CD2-8ED4-66D5903B830E}"/>
              </a:ext>
            </a:extLst>
          </p:cNvPr>
          <p:cNvSpPr>
            <a:spLocks noGrp="1"/>
          </p:cNvSpPr>
          <p:nvPr>
            <p:ph type="title"/>
          </p:nvPr>
        </p:nvSpPr>
        <p:spPr>
          <a:xfrm>
            <a:off x="1119544" y="211016"/>
            <a:ext cx="5791619" cy="1450757"/>
          </a:xfrm>
        </p:spPr>
        <p:txBody>
          <a:bodyPr>
            <a:normAutofit/>
          </a:bodyPr>
          <a:lstStyle/>
          <a:p>
            <a:r>
              <a:rPr lang="en-US" u="sng" dirty="0">
                <a:latin typeface="Century Gothic" panose="020B0502020202020204" pitchFamily="34" charset="0"/>
                <a:ea typeface="MS Mincho" panose="02020609040205080304" pitchFamily="49" charset="-128"/>
                <a:cs typeface="Times New Roman" panose="02020603050405020304" pitchFamily="18" charset="0"/>
              </a:rPr>
              <a:t>Reviewing AS-level</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C984C1AC-CEDA-416E-B9E5-FCE63429E564}"/>
              </a:ext>
            </a:extLst>
          </p:cNvPr>
          <p:cNvSpPr>
            <a:spLocks noGrp="1"/>
          </p:cNvSpPr>
          <p:nvPr>
            <p:ph idx="1"/>
          </p:nvPr>
        </p:nvSpPr>
        <p:spPr>
          <a:xfrm>
            <a:off x="1119544" y="1859456"/>
            <a:ext cx="10663947" cy="1654127"/>
          </a:xfrm>
        </p:spPr>
        <p:txBody>
          <a:bodyPr>
            <a:normAutofit/>
          </a:bodyPr>
          <a:lstStyle/>
          <a:p>
            <a:pPr marL="274320" lvl="1" indent="0">
              <a:spcBef>
                <a:spcPts val="0"/>
              </a:spcBef>
              <a:buClr>
                <a:srgbClr val="E78712"/>
              </a:buClr>
              <a:buNone/>
            </a:pPr>
            <a:r>
              <a:rPr lang="en-US" dirty="0">
                <a:highlight>
                  <a:srgbClr val="FFFF00"/>
                </a:highlight>
                <a:latin typeface="Century Gothic" panose="020B0502020202020204" pitchFamily="34" charset="0"/>
                <a:ea typeface="MS Mincho" panose="02020609040205080304" pitchFamily="49" charset="-128"/>
                <a:cs typeface="Times New Roman" panose="02020603050405020304" pitchFamily="18" charset="0"/>
              </a:rPr>
              <a:t>Accept the fact that sometimes they just won’t listen. </a:t>
            </a:r>
          </a:p>
          <a:p>
            <a:pPr marL="274320" lvl="1" indent="0">
              <a:spcBef>
                <a:spcPts val="0"/>
              </a:spcBef>
              <a:buClr>
                <a:srgbClr val="E78712"/>
              </a:buClr>
              <a:buNone/>
            </a:pPr>
            <a:endParaRPr lang="en-US" dirty="0">
              <a:latin typeface="Century Gothic" panose="020B0502020202020204" pitchFamily="34" charset="0"/>
              <a:ea typeface="MS Mincho" panose="02020609040205080304" pitchFamily="49" charset="-128"/>
              <a:cs typeface="Times New Roman" panose="02020603050405020304" pitchFamily="18" charset="0"/>
            </a:endParaRPr>
          </a:p>
          <a:p>
            <a:pPr marL="274320" lvl="1" indent="0">
              <a:spcBef>
                <a:spcPts val="0"/>
              </a:spcBef>
              <a:buClr>
                <a:srgbClr val="E78712"/>
              </a:buClr>
              <a:buNone/>
            </a:pPr>
            <a:r>
              <a:rPr lang="en-US" dirty="0">
                <a:latin typeface="Century Gothic" panose="020B0502020202020204" pitchFamily="34" charset="0"/>
                <a:ea typeface="MS Mincho" panose="02020609040205080304" pitchFamily="49" charset="-128"/>
                <a:cs typeface="Times New Roman" panose="02020603050405020304" pitchFamily="18" charset="0"/>
              </a:rPr>
              <a:t>Always try to put in the effort and help them, but if they don’t take your advice and try as well, don’t stress about it. You can only help them as much as they are willing to allow.</a:t>
            </a:r>
          </a:p>
          <a:p>
            <a:endParaRPr lang="en-US" dirty="0"/>
          </a:p>
        </p:txBody>
      </p:sp>
      <p:grpSp>
        <p:nvGrpSpPr>
          <p:cNvPr id="9" name="Group 8">
            <a:extLst>
              <a:ext uri="{FF2B5EF4-FFF2-40B4-BE49-F238E27FC236}">
                <a16:creationId xmlns:a16="http://schemas.microsoft.com/office/drawing/2014/main" id="{E3733AFA-8B89-449A-B35F-126F469954CA}"/>
              </a:ext>
            </a:extLst>
          </p:cNvPr>
          <p:cNvGrpSpPr/>
          <p:nvPr/>
        </p:nvGrpSpPr>
        <p:grpSpPr>
          <a:xfrm>
            <a:off x="1316939" y="3296094"/>
            <a:ext cx="4783188" cy="2745404"/>
            <a:chOff x="354630" y="1779906"/>
            <a:chExt cx="5863444" cy="3298187"/>
          </a:xfrm>
        </p:grpSpPr>
        <p:pic>
          <p:nvPicPr>
            <p:cNvPr id="5" name="Picture 4" descr="A person standing in front of a brick wall&#10;&#10;Description generated with very high confidence">
              <a:extLst>
                <a:ext uri="{FF2B5EF4-FFF2-40B4-BE49-F238E27FC236}">
                  <a16:creationId xmlns:a16="http://schemas.microsoft.com/office/drawing/2014/main" id="{EBFC8CA3-1E4F-43DE-B38B-5F90853A58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4630" y="1779906"/>
              <a:ext cx="5863444" cy="3298187"/>
            </a:xfrm>
            <a:prstGeom prst="rect">
              <a:avLst/>
            </a:prstGeom>
          </p:spPr>
        </p:pic>
        <p:sp>
          <p:nvSpPr>
            <p:cNvPr id="4" name="TextBox 3">
              <a:extLst>
                <a:ext uri="{FF2B5EF4-FFF2-40B4-BE49-F238E27FC236}">
                  <a16:creationId xmlns:a16="http://schemas.microsoft.com/office/drawing/2014/main" id="{98677FA3-D8DE-4A42-92B3-C923BB4FE62D}"/>
                </a:ext>
              </a:extLst>
            </p:cNvPr>
            <p:cNvSpPr txBox="1"/>
            <p:nvPr/>
          </p:nvSpPr>
          <p:spPr>
            <a:xfrm>
              <a:off x="2059889" y="2311786"/>
              <a:ext cx="1027522" cy="376662"/>
            </a:xfrm>
            <a:prstGeom prst="rect">
              <a:avLst/>
            </a:prstGeom>
            <a:noFill/>
          </p:spPr>
          <p:txBody>
            <a:bodyPr wrap="square" rtlCol="0">
              <a:spAutoFit/>
            </a:bodyPr>
            <a:lstStyle/>
            <a:p>
              <a:r>
                <a:rPr lang="en-US" sz="1200" dirty="0">
                  <a:solidFill>
                    <a:schemeClr val="bg1"/>
                  </a:solidFill>
                  <a:latin typeface="Comic Sans MS" panose="030F0702030302020204" pitchFamily="66" charset="0"/>
                </a:rPr>
                <a:t>AS kids</a:t>
              </a:r>
            </a:p>
          </p:txBody>
        </p:sp>
        <p:sp>
          <p:nvSpPr>
            <p:cNvPr id="6" name="TextBox 5">
              <a:extLst>
                <a:ext uri="{FF2B5EF4-FFF2-40B4-BE49-F238E27FC236}">
                  <a16:creationId xmlns:a16="http://schemas.microsoft.com/office/drawing/2014/main" id="{A1F96322-A199-4230-9E7E-76485E09F4E8}"/>
                </a:ext>
              </a:extLst>
            </p:cNvPr>
            <p:cNvSpPr txBox="1"/>
            <p:nvPr/>
          </p:nvSpPr>
          <p:spPr>
            <a:xfrm rot="21020035">
              <a:off x="2320986" y="3572143"/>
              <a:ext cx="1206630" cy="355736"/>
            </a:xfrm>
            <a:prstGeom prst="rect">
              <a:avLst/>
            </a:prstGeom>
            <a:noFill/>
          </p:spPr>
          <p:txBody>
            <a:bodyPr wrap="square" rtlCol="0">
              <a:spAutoFit/>
            </a:bodyPr>
            <a:lstStyle/>
            <a:p>
              <a:r>
                <a:rPr lang="en-US" sz="1050" dirty="0">
                  <a:solidFill>
                    <a:schemeClr val="bg1"/>
                  </a:solidFill>
                  <a:latin typeface="Comic Sans MS" panose="030F0702030302020204" pitchFamily="66" charset="0"/>
                </a:rPr>
                <a:t>my time</a:t>
              </a:r>
            </a:p>
          </p:txBody>
        </p:sp>
        <p:sp>
          <p:nvSpPr>
            <p:cNvPr id="7" name="TextBox 6">
              <a:extLst>
                <a:ext uri="{FF2B5EF4-FFF2-40B4-BE49-F238E27FC236}">
                  <a16:creationId xmlns:a16="http://schemas.microsoft.com/office/drawing/2014/main" id="{7B2C9301-2381-4A0B-9579-8FA9EB21E28E}"/>
                </a:ext>
              </a:extLst>
            </p:cNvPr>
            <p:cNvSpPr txBox="1"/>
            <p:nvPr/>
          </p:nvSpPr>
          <p:spPr>
            <a:xfrm>
              <a:off x="3430422" y="2609704"/>
              <a:ext cx="1208021" cy="345274"/>
            </a:xfrm>
            <a:prstGeom prst="rect">
              <a:avLst/>
            </a:prstGeom>
            <a:noFill/>
          </p:spPr>
          <p:txBody>
            <a:bodyPr wrap="square" rtlCol="0">
              <a:spAutoFit/>
            </a:bodyPr>
            <a:lstStyle/>
            <a:p>
              <a:r>
                <a:rPr lang="en-US" sz="1050" dirty="0">
                  <a:solidFill>
                    <a:schemeClr val="bg1"/>
                  </a:solidFill>
                  <a:latin typeface="Comic Sans MS" panose="030F0702030302020204" pitchFamily="66" charset="0"/>
                </a:rPr>
                <a:t>my effort</a:t>
              </a:r>
            </a:p>
          </p:txBody>
        </p:sp>
        <p:sp>
          <p:nvSpPr>
            <p:cNvPr id="8" name="TextBox 7">
              <a:extLst>
                <a:ext uri="{FF2B5EF4-FFF2-40B4-BE49-F238E27FC236}">
                  <a16:creationId xmlns:a16="http://schemas.microsoft.com/office/drawing/2014/main" id="{C65CC37C-0D03-4D73-900E-B18B4A4B5A9A}"/>
                </a:ext>
              </a:extLst>
            </p:cNvPr>
            <p:cNvSpPr txBox="1"/>
            <p:nvPr/>
          </p:nvSpPr>
          <p:spPr>
            <a:xfrm>
              <a:off x="4294696" y="4021270"/>
              <a:ext cx="1129472" cy="627769"/>
            </a:xfrm>
            <a:prstGeom prst="rect">
              <a:avLst/>
            </a:prstGeom>
            <a:noFill/>
          </p:spPr>
          <p:txBody>
            <a:bodyPr wrap="square" rtlCol="0">
              <a:spAutoFit/>
            </a:bodyPr>
            <a:lstStyle/>
            <a:p>
              <a:r>
                <a:rPr lang="en-US" sz="1200" dirty="0">
                  <a:solidFill>
                    <a:schemeClr val="bg1"/>
                  </a:solidFill>
                </a:rPr>
                <a:t>me trying my best</a:t>
              </a:r>
            </a:p>
          </p:txBody>
        </p:sp>
      </p:grpSp>
      <p:grpSp>
        <p:nvGrpSpPr>
          <p:cNvPr id="17" name="Group 16">
            <a:extLst>
              <a:ext uri="{FF2B5EF4-FFF2-40B4-BE49-F238E27FC236}">
                <a16:creationId xmlns:a16="http://schemas.microsoft.com/office/drawing/2014/main" id="{99D91DC2-DC5B-405E-959C-B12BC2418DA7}"/>
              </a:ext>
            </a:extLst>
          </p:cNvPr>
          <p:cNvGrpSpPr/>
          <p:nvPr/>
        </p:nvGrpSpPr>
        <p:grpSpPr>
          <a:xfrm>
            <a:off x="6671345" y="3296093"/>
            <a:ext cx="4524739" cy="2745405"/>
            <a:chOff x="4194698" y="2377066"/>
            <a:chExt cx="3979825" cy="2752582"/>
          </a:xfrm>
        </p:grpSpPr>
        <p:pic>
          <p:nvPicPr>
            <p:cNvPr id="11" name="Picture 10">
              <a:extLst>
                <a:ext uri="{FF2B5EF4-FFF2-40B4-BE49-F238E27FC236}">
                  <a16:creationId xmlns:a16="http://schemas.microsoft.com/office/drawing/2014/main" id="{9927B57C-5B09-49B9-9630-A4A9CA86D476}"/>
                </a:ext>
              </a:extLst>
            </p:cNvPr>
            <p:cNvPicPr>
              <a:picLocks noChangeAspect="1"/>
            </p:cNvPicPr>
            <p:nvPr/>
          </p:nvPicPr>
          <p:blipFill rotWithShape="1">
            <a:blip r:embed="rId4"/>
            <a:srcRect l="7874" t="13260" r="8558" b="10289"/>
            <a:stretch/>
          </p:blipFill>
          <p:spPr>
            <a:xfrm>
              <a:off x="4194698" y="2377066"/>
              <a:ext cx="3979825" cy="2752582"/>
            </a:xfrm>
            <a:prstGeom prst="rect">
              <a:avLst/>
            </a:prstGeom>
          </p:spPr>
        </p:pic>
        <p:sp>
          <p:nvSpPr>
            <p:cNvPr id="13" name="TextBox 12">
              <a:extLst>
                <a:ext uri="{FF2B5EF4-FFF2-40B4-BE49-F238E27FC236}">
                  <a16:creationId xmlns:a16="http://schemas.microsoft.com/office/drawing/2014/main" id="{787A3D0C-CAB2-4682-9C15-99F0F36AD092}"/>
                </a:ext>
              </a:extLst>
            </p:cNvPr>
            <p:cNvSpPr txBox="1"/>
            <p:nvPr/>
          </p:nvSpPr>
          <p:spPr>
            <a:xfrm>
              <a:off x="5475681" y="2679199"/>
              <a:ext cx="855530" cy="369332"/>
            </a:xfrm>
            <a:prstGeom prst="rect">
              <a:avLst/>
            </a:prstGeom>
            <a:noFill/>
          </p:spPr>
          <p:txBody>
            <a:bodyPr wrap="square" rtlCol="0">
              <a:spAutoFit/>
            </a:bodyPr>
            <a:lstStyle/>
            <a:p>
              <a:r>
                <a:rPr lang="en-US" sz="900" dirty="0">
                  <a:solidFill>
                    <a:schemeClr val="bg1"/>
                  </a:solidFill>
                  <a:latin typeface="Comic Sans MS" panose="030F0702030302020204" pitchFamily="66" charset="0"/>
                </a:rPr>
                <a:t>my annotations</a:t>
              </a:r>
            </a:p>
          </p:txBody>
        </p:sp>
        <p:sp>
          <p:nvSpPr>
            <p:cNvPr id="15" name="TextBox 14">
              <a:extLst>
                <a:ext uri="{FF2B5EF4-FFF2-40B4-BE49-F238E27FC236}">
                  <a16:creationId xmlns:a16="http://schemas.microsoft.com/office/drawing/2014/main" id="{BDC6D1BE-E6CC-46B0-9C92-9DC9EEBAC6E5}"/>
                </a:ext>
              </a:extLst>
            </p:cNvPr>
            <p:cNvSpPr txBox="1"/>
            <p:nvPr/>
          </p:nvSpPr>
          <p:spPr>
            <a:xfrm>
              <a:off x="6577328" y="2860162"/>
              <a:ext cx="843988" cy="707886"/>
            </a:xfrm>
            <a:prstGeom prst="rect">
              <a:avLst/>
            </a:prstGeom>
            <a:noFill/>
          </p:spPr>
          <p:txBody>
            <a:bodyPr wrap="square" rtlCol="0">
              <a:spAutoFit/>
            </a:bodyPr>
            <a:lstStyle/>
            <a:p>
              <a:r>
                <a:rPr lang="en-US" sz="1000" dirty="0">
                  <a:solidFill>
                    <a:schemeClr val="bg1"/>
                  </a:solidFill>
                  <a:latin typeface="Comic Sans MS" panose="030F0702030302020204" pitchFamily="66" charset="0"/>
                </a:rPr>
                <a:t>AS kid who thinks they know everything</a:t>
              </a:r>
            </a:p>
          </p:txBody>
        </p:sp>
      </p:grpSp>
    </p:spTree>
    <p:extLst>
      <p:ext uri="{BB962C8B-B14F-4D97-AF65-F5344CB8AC3E}">
        <p14:creationId xmlns:p14="http://schemas.microsoft.com/office/powerpoint/2010/main" val="1628859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A1E2B5B-1885-4D69-BAB3-BBE03F530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973133B-EF01-4E04-9805-1C92D07E7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C12A457-CEC4-4288-8771-C92BD5604377}"/>
              </a:ext>
            </a:extLst>
          </p:cNvPr>
          <p:cNvSpPr>
            <a:spLocks noGrp="1"/>
          </p:cNvSpPr>
          <p:nvPr>
            <p:ph type="title"/>
          </p:nvPr>
        </p:nvSpPr>
        <p:spPr>
          <a:xfrm>
            <a:off x="669851" y="284902"/>
            <a:ext cx="6405366" cy="1666501"/>
          </a:xfrm>
        </p:spPr>
        <p:txBody>
          <a:bodyPr>
            <a:normAutofit/>
          </a:bodyPr>
          <a:lstStyle/>
          <a:p>
            <a:r>
              <a:rPr lang="en-US" dirty="0">
                <a:solidFill>
                  <a:srgbClr val="FFFFFF"/>
                </a:solidFill>
                <a:latin typeface="Century Gothic" panose="020B0502020202020204" pitchFamily="34" charset="0"/>
              </a:rPr>
              <a:t>Communicating with your AS-Students</a:t>
            </a:r>
          </a:p>
        </p:txBody>
      </p:sp>
      <p:sp>
        <p:nvSpPr>
          <p:cNvPr id="3" name="Content Placeholder 2">
            <a:extLst>
              <a:ext uri="{FF2B5EF4-FFF2-40B4-BE49-F238E27FC236}">
                <a16:creationId xmlns:a16="http://schemas.microsoft.com/office/drawing/2014/main" id="{30E18113-6D12-4660-A021-3A80982A1BC7}"/>
              </a:ext>
            </a:extLst>
          </p:cNvPr>
          <p:cNvSpPr>
            <a:spLocks noGrp="1"/>
          </p:cNvSpPr>
          <p:nvPr>
            <p:ph idx="1"/>
          </p:nvPr>
        </p:nvSpPr>
        <p:spPr>
          <a:xfrm>
            <a:off x="287079" y="2236304"/>
            <a:ext cx="6788138" cy="4323984"/>
          </a:xfrm>
        </p:spPr>
        <p:txBody>
          <a:bodyPr>
            <a:normAutofit lnSpcReduction="10000"/>
          </a:bodyPr>
          <a:lstStyle/>
          <a:p>
            <a:pPr marL="617220" lvl="1" indent="-342900">
              <a:spcBef>
                <a:spcPts val="0"/>
              </a:spcBef>
            </a:pPr>
            <a:r>
              <a:rPr lang="en-US" sz="2400" dirty="0">
                <a:solidFill>
                  <a:srgbClr val="FFFFFF"/>
                </a:solidFill>
                <a:latin typeface="Century Gothic" panose="020B0502020202020204" pitchFamily="34" charset="0"/>
                <a:ea typeface="MS Mincho" panose="02020609040205080304" pitchFamily="49" charset="-128"/>
                <a:cs typeface="Times New Roman" panose="02020603050405020304" pitchFamily="18" charset="0"/>
              </a:rPr>
              <a:t>It is </a:t>
            </a:r>
            <a:r>
              <a:rPr lang="en-US" sz="2400" b="1" dirty="0">
                <a:solidFill>
                  <a:srgbClr val="FFFFFF"/>
                </a:solidFill>
                <a:latin typeface="Century Gothic" panose="020B0502020202020204" pitchFamily="34" charset="0"/>
                <a:ea typeface="MS Mincho" panose="02020609040205080304" pitchFamily="49" charset="-128"/>
                <a:cs typeface="Times New Roman" panose="02020603050405020304" pitchFamily="18" charset="0"/>
              </a:rPr>
              <a:t>really</a:t>
            </a:r>
            <a:r>
              <a:rPr lang="en-US" sz="2400" dirty="0">
                <a:solidFill>
                  <a:srgbClr val="FFFFFF"/>
                </a:solidFill>
                <a:latin typeface="Century Gothic" panose="020B0502020202020204" pitchFamily="34" charset="0"/>
                <a:ea typeface="MS Mincho" panose="02020609040205080304" pitchFamily="49" charset="-128"/>
                <a:cs typeface="Times New Roman" panose="02020603050405020304" pitchFamily="18" charset="0"/>
              </a:rPr>
              <a:t> important to remain extremely clear with your annotations because you will probably never see your AS kids face-to-face.</a:t>
            </a:r>
          </a:p>
          <a:p>
            <a:pPr marL="457200" lvl="1">
              <a:spcBef>
                <a:spcPts val="0"/>
              </a:spcBef>
            </a:pPr>
            <a:endParaRPr lang="en-US" sz="2400" dirty="0">
              <a:solidFill>
                <a:srgbClr val="FFFFFF"/>
              </a:solidFill>
              <a:latin typeface="Century Gothic" panose="020B0502020202020204" pitchFamily="34" charset="0"/>
              <a:ea typeface="MS Mincho" panose="02020609040205080304" pitchFamily="49" charset="-128"/>
              <a:cs typeface="Times New Roman" panose="02020603050405020304" pitchFamily="18" charset="0"/>
            </a:endParaRPr>
          </a:p>
          <a:p>
            <a:pPr marL="617220" lvl="1" indent="-342900">
              <a:spcBef>
                <a:spcPts val="0"/>
              </a:spcBef>
            </a:pPr>
            <a:r>
              <a:rPr lang="en-US" sz="2400" dirty="0">
                <a:solidFill>
                  <a:srgbClr val="FFFFFF"/>
                </a:solidFill>
                <a:latin typeface="Century Gothic" panose="020B0502020202020204" pitchFamily="34" charset="0"/>
                <a:ea typeface="MS Mincho" panose="02020609040205080304" pitchFamily="49" charset="-128"/>
                <a:cs typeface="Times New Roman" panose="02020603050405020304" pitchFamily="18" charset="0"/>
              </a:rPr>
              <a:t>If you feel comfortable enough doing so and have the time, leave your email/phone number/social media/etc. somewhere on their paper, so that they can contact you outside of school. This can be really useful, especially when students are absent, so if you’re willing to go that extra mile for them, do it.</a:t>
            </a:r>
            <a:endParaRPr lang="en-US" sz="2400" dirty="0">
              <a:solidFill>
                <a:srgbClr val="FFFFFF"/>
              </a:solidFill>
            </a:endParaRPr>
          </a:p>
        </p:txBody>
      </p:sp>
      <p:sp>
        <p:nvSpPr>
          <p:cNvPr id="16" name="Rectangle 15">
            <a:extLst>
              <a:ext uri="{FF2B5EF4-FFF2-40B4-BE49-F238E27FC236}">
                <a16:creationId xmlns:a16="http://schemas.microsoft.com/office/drawing/2014/main" id="{B7E075D2-8A28-4994-BCFB-A495EBF0D9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A1D38C8B-E92D-47A3-A375-AD475A7716E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0372" b="3"/>
          <a:stretch/>
        </p:blipFill>
        <p:spPr>
          <a:xfrm>
            <a:off x="7611902" y="10"/>
            <a:ext cx="4578557" cy="3396985"/>
          </a:xfrm>
          <a:prstGeom prst="rect">
            <a:avLst/>
          </a:prstGeom>
        </p:spPr>
      </p:pic>
      <p:sp>
        <p:nvSpPr>
          <p:cNvPr id="18" name="Rectangle 17">
            <a:extLst>
              <a:ext uri="{FF2B5EF4-FFF2-40B4-BE49-F238E27FC236}">
                <a16:creationId xmlns:a16="http://schemas.microsoft.com/office/drawing/2014/main" id="{FA609464-D867-460C-A5EB-180D629FF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96D35A2-9CD9-4170-A8EF-43D616DF0649}"/>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r="10004" b="1"/>
          <a:stretch/>
        </p:blipFill>
        <p:spPr>
          <a:xfrm>
            <a:off x="7611902" y="3461004"/>
            <a:ext cx="4580097" cy="3396996"/>
          </a:xfrm>
          <a:prstGeom prst="rect">
            <a:avLst/>
          </a:prstGeom>
        </p:spPr>
      </p:pic>
    </p:spTree>
    <p:extLst>
      <p:ext uri="{BB962C8B-B14F-4D97-AF65-F5344CB8AC3E}">
        <p14:creationId xmlns:p14="http://schemas.microsoft.com/office/powerpoint/2010/main" val="536810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3DAAD-6EB4-4B2C-B034-7A3EC01CBB88}"/>
              </a:ext>
            </a:extLst>
          </p:cNvPr>
          <p:cNvSpPr>
            <a:spLocks noGrp="1"/>
          </p:cNvSpPr>
          <p:nvPr>
            <p:ph type="title"/>
          </p:nvPr>
        </p:nvSpPr>
        <p:spPr>
          <a:xfrm>
            <a:off x="443059" y="839972"/>
            <a:ext cx="11312165" cy="897388"/>
          </a:xfrm>
        </p:spPr>
        <p:txBody>
          <a:bodyPr>
            <a:normAutofit/>
          </a:bodyPr>
          <a:lstStyle/>
          <a:p>
            <a:r>
              <a:rPr lang="en-US" sz="4200" dirty="0">
                <a:latin typeface="Century Gothic" panose="020B0502020202020204" pitchFamily="34" charset="0"/>
              </a:rPr>
              <a:t>Example: Written Annotations for AS-Student</a:t>
            </a:r>
          </a:p>
        </p:txBody>
      </p:sp>
      <p:pic>
        <p:nvPicPr>
          <p:cNvPr id="7" name="Picture 6">
            <a:extLst>
              <a:ext uri="{FF2B5EF4-FFF2-40B4-BE49-F238E27FC236}">
                <a16:creationId xmlns:a16="http://schemas.microsoft.com/office/drawing/2014/main" id="{E68E22EB-417D-41F7-BA04-96EC26765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024324"/>
            <a:ext cx="5034699" cy="3971124"/>
          </a:xfrm>
          <a:prstGeom prst="rect">
            <a:avLst/>
          </a:prstGeom>
        </p:spPr>
      </p:pic>
      <p:pic>
        <p:nvPicPr>
          <p:cNvPr id="13" name="Picture 12">
            <a:extLst>
              <a:ext uri="{FF2B5EF4-FFF2-40B4-BE49-F238E27FC236}">
                <a16:creationId xmlns:a16="http://schemas.microsoft.com/office/drawing/2014/main" id="{979B1F4D-2D62-4DB1-8D24-6E6BA4F33EF6}"/>
              </a:ext>
            </a:extLst>
          </p:cNvPr>
          <p:cNvPicPr>
            <a:picLocks noChangeAspect="1"/>
          </p:cNvPicPr>
          <p:nvPr/>
        </p:nvPicPr>
        <p:blipFill rotWithShape="1">
          <a:blip r:embed="rId4">
            <a:extLst>
              <a:ext uri="{28A0092B-C50C-407E-A947-70E740481C1C}">
                <a14:useLocalDpi xmlns:a14="http://schemas.microsoft.com/office/drawing/2010/main" val="0"/>
              </a:ext>
            </a:extLst>
          </a:blip>
          <a:srcRect l="3943" r="2242"/>
          <a:stretch/>
        </p:blipFill>
        <p:spPr>
          <a:xfrm>
            <a:off x="5976594" y="2024324"/>
            <a:ext cx="5377206" cy="3966573"/>
          </a:xfrm>
          <a:prstGeom prst="rect">
            <a:avLst/>
          </a:prstGeom>
        </p:spPr>
      </p:pic>
    </p:spTree>
    <p:extLst>
      <p:ext uri="{BB962C8B-B14F-4D97-AF65-F5344CB8AC3E}">
        <p14:creationId xmlns:p14="http://schemas.microsoft.com/office/powerpoint/2010/main" val="3106766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914D-E58F-44C1-A1ED-CFEB2933CD7E}"/>
              </a:ext>
            </a:extLst>
          </p:cNvPr>
          <p:cNvSpPr>
            <a:spLocks noGrp="1"/>
          </p:cNvSpPr>
          <p:nvPr>
            <p:ph type="title"/>
          </p:nvPr>
        </p:nvSpPr>
        <p:spPr>
          <a:xfrm>
            <a:off x="159025" y="1"/>
            <a:ext cx="11794435" cy="989012"/>
          </a:xfrm>
        </p:spPr>
        <p:txBody>
          <a:bodyPr>
            <a:noAutofit/>
          </a:bodyPr>
          <a:lstStyle/>
          <a:p>
            <a:r>
              <a:rPr lang="en-US" sz="2800" dirty="0"/>
              <a:t>Example – Online Annotations for AS-Student </a:t>
            </a:r>
            <a:br>
              <a:rPr lang="en-US" sz="2800" dirty="0"/>
            </a:br>
            <a:r>
              <a:rPr lang="en-US" sz="2800" dirty="0"/>
              <a:t>(this is also an example of how to tell them that they’ve done something right)</a:t>
            </a:r>
          </a:p>
        </p:txBody>
      </p:sp>
      <p:pic>
        <p:nvPicPr>
          <p:cNvPr id="4" name="Content Placeholder 3">
            <a:extLst>
              <a:ext uri="{FF2B5EF4-FFF2-40B4-BE49-F238E27FC236}">
                <a16:creationId xmlns:a16="http://schemas.microsoft.com/office/drawing/2014/main" id="{6F33A381-4BD7-4607-9479-5271EA5D7294}"/>
              </a:ext>
            </a:extLst>
          </p:cNvPr>
          <p:cNvPicPr>
            <a:picLocks noGrp="1" noChangeAspect="1"/>
          </p:cNvPicPr>
          <p:nvPr>
            <p:ph idx="1"/>
          </p:nvPr>
        </p:nvPicPr>
        <p:blipFill rotWithShape="1">
          <a:blip r:embed="rId3"/>
          <a:srcRect t="6871"/>
          <a:stretch/>
        </p:blipFill>
        <p:spPr>
          <a:xfrm>
            <a:off x="1192696" y="989012"/>
            <a:ext cx="9992140" cy="5292517"/>
          </a:xfrm>
          <a:prstGeom prst="rect">
            <a:avLst/>
          </a:prstGeom>
        </p:spPr>
      </p:pic>
    </p:spTree>
    <p:extLst>
      <p:ext uri="{BB962C8B-B14F-4D97-AF65-F5344CB8AC3E}">
        <p14:creationId xmlns:p14="http://schemas.microsoft.com/office/powerpoint/2010/main" val="3397023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32AA8F-7655-4585-B919-E2A0FD87E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19DAC6-7F4D-4D5C-833A-0F979DB27495}"/>
              </a:ext>
            </a:extLst>
          </p:cNvPr>
          <p:cNvSpPr>
            <a:spLocks noGrp="1"/>
          </p:cNvSpPr>
          <p:nvPr>
            <p:ph type="title"/>
          </p:nvPr>
        </p:nvSpPr>
        <p:spPr>
          <a:xfrm>
            <a:off x="7859485" y="634946"/>
            <a:ext cx="3690257" cy="1450757"/>
          </a:xfrm>
        </p:spPr>
        <p:txBody>
          <a:bodyPr>
            <a:normAutofit fontScale="90000"/>
          </a:bodyPr>
          <a:lstStyle/>
          <a:p>
            <a:r>
              <a:rPr lang="en-US" sz="5400" u="sng" dirty="0">
                <a:latin typeface="Century Gothic" panose="020B0502020202020204" pitchFamily="34" charset="0"/>
                <a:ea typeface="MS Mincho" panose="02020609040205080304" pitchFamily="49" charset="-128"/>
                <a:cs typeface="Times New Roman" panose="02020603050405020304" pitchFamily="18" charset="0"/>
              </a:rPr>
              <a:t>Reviewing A-Level</a:t>
            </a:r>
            <a:endParaRPr lang="en-US" sz="5400" dirty="0">
              <a:latin typeface="Century Gothic" panose="020B0502020202020204" pitchFamily="34" charset="0"/>
            </a:endParaRPr>
          </a:p>
        </p:txBody>
      </p:sp>
      <p:pic>
        <p:nvPicPr>
          <p:cNvPr id="5" name="Picture 4">
            <a:extLst>
              <a:ext uri="{FF2B5EF4-FFF2-40B4-BE49-F238E27FC236}">
                <a16:creationId xmlns:a16="http://schemas.microsoft.com/office/drawing/2014/main" id="{2557AF05-903A-4B75-A6BC-4F55377B89A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863" r="2" b="2"/>
          <a:stretch/>
        </p:blipFill>
        <p:spPr>
          <a:xfrm>
            <a:off x="633999" y="640081"/>
            <a:ext cx="6909801" cy="5314406"/>
          </a:xfrm>
          <a:prstGeom prst="rect">
            <a:avLst/>
          </a:prstGeom>
        </p:spPr>
      </p:pic>
      <p:cxnSp>
        <p:nvCxnSpPr>
          <p:cNvPr id="12" name="Straight Connector 11">
            <a:extLst>
              <a:ext uri="{FF2B5EF4-FFF2-40B4-BE49-F238E27FC236}">
                <a16:creationId xmlns:a16="http://schemas.microsoft.com/office/drawing/2014/main" id="{C91AB637-318E-4CDB-8A57-B13978DB77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CC0E7BD-970B-467E-8E9B-B77679046562}"/>
              </a:ext>
            </a:extLst>
          </p:cNvPr>
          <p:cNvSpPr>
            <a:spLocks noGrp="1"/>
          </p:cNvSpPr>
          <p:nvPr>
            <p:ph idx="1"/>
          </p:nvPr>
        </p:nvSpPr>
        <p:spPr>
          <a:xfrm>
            <a:off x="7859485" y="2292631"/>
            <a:ext cx="4120480" cy="3661851"/>
          </a:xfrm>
        </p:spPr>
        <p:txBody>
          <a:bodyPr>
            <a:normAutofit fontScale="92500" lnSpcReduction="20000"/>
          </a:bodyPr>
          <a:lstStyle/>
          <a:p>
            <a:pPr marL="560070" lvl="1" indent="-285750">
              <a:spcBef>
                <a:spcPts val="0"/>
              </a:spcBef>
            </a:pPr>
            <a:r>
              <a:rPr lang="en-US" b="1" u="sng" dirty="0">
                <a:latin typeface="Century Gothic" panose="020B0502020202020204" pitchFamily="34" charset="0"/>
                <a:ea typeface="MS Mincho" panose="02020609040205080304" pitchFamily="49" charset="-128"/>
                <a:cs typeface="Times New Roman" panose="02020603050405020304" pitchFamily="18" charset="0"/>
              </a:rPr>
              <a:t>USE TOUGH LOVE </a:t>
            </a:r>
            <a:r>
              <a:rPr lang="en-US" b="1" dirty="0">
                <a:latin typeface="Century Gothic" panose="020B0502020202020204" pitchFamily="34" charset="0"/>
                <a:ea typeface="MS Mincho" panose="02020609040205080304" pitchFamily="49" charset="-128"/>
                <a:cs typeface="Times New Roman" panose="02020603050405020304" pitchFamily="18" charset="0"/>
              </a:rPr>
              <a:t>- </a:t>
            </a:r>
            <a:r>
              <a:rPr lang="en-US" dirty="0">
                <a:latin typeface="Century Gothic" panose="020B0502020202020204" pitchFamily="34" charset="0"/>
                <a:ea typeface="MS Mincho" panose="02020609040205080304" pitchFamily="49" charset="-128"/>
                <a:cs typeface="Times New Roman" panose="02020603050405020304" pitchFamily="18" charset="0"/>
              </a:rPr>
              <a:t>These are your peers, so it’s gonna be hard to be honest, but </a:t>
            </a:r>
            <a:r>
              <a:rPr lang="en-US" dirty="0">
                <a:highlight>
                  <a:srgbClr val="FFFF00"/>
                </a:highlight>
                <a:latin typeface="Century Gothic" panose="020B0502020202020204" pitchFamily="34" charset="0"/>
                <a:ea typeface="MS Mincho" panose="02020609040205080304" pitchFamily="49" charset="-128"/>
                <a:cs typeface="Times New Roman" panose="02020603050405020304" pitchFamily="18" charset="0"/>
              </a:rPr>
              <a:t>being nice doesn’t help anyone in the long run</a:t>
            </a:r>
            <a:r>
              <a:rPr lang="en-US" dirty="0">
                <a:latin typeface="Century Gothic" panose="020B0502020202020204" pitchFamily="34" charset="0"/>
                <a:ea typeface="MS Mincho" panose="02020609040205080304" pitchFamily="49" charset="-128"/>
                <a:cs typeface="Times New Roman" panose="02020603050405020304" pitchFamily="18" charset="0"/>
              </a:rPr>
              <a:t>, so sometimes you have to push past your own niceness and </a:t>
            </a:r>
            <a:r>
              <a:rPr lang="en-US" dirty="0">
                <a:highlight>
                  <a:srgbClr val="FFFF00"/>
                </a:highlight>
                <a:latin typeface="Century Gothic" panose="020B0502020202020204" pitchFamily="34" charset="0"/>
                <a:ea typeface="MS Mincho" panose="02020609040205080304" pitchFamily="49" charset="-128"/>
                <a:cs typeface="Times New Roman" panose="02020603050405020304" pitchFamily="18" charset="0"/>
              </a:rPr>
              <a:t>tell them the brutal truth</a:t>
            </a:r>
            <a:r>
              <a:rPr lang="en-US" dirty="0">
                <a:latin typeface="Century Gothic" panose="020B0502020202020204" pitchFamily="34" charset="0"/>
                <a:ea typeface="MS Mincho" panose="02020609040205080304" pitchFamily="49" charset="-128"/>
                <a:cs typeface="Times New Roman" panose="02020603050405020304" pitchFamily="18" charset="0"/>
              </a:rPr>
              <a:t>. </a:t>
            </a:r>
          </a:p>
          <a:p>
            <a:pPr marL="560070" lvl="1" indent="-285750">
              <a:spcBef>
                <a:spcPts val="0"/>
              </a:spcBef>
            </a:pPr>
            <a:endParaRPr lang="en-US" dirty="0">
              <a:latin typeface="Century Gothic" panose="020B0502020202020204" pitchFamily="34" charset="0"/>
              <a:ea typeface="MS Mincho" panose="02020609040205080304" pitchFamily="49" charset="-128"/>
              <a:cs typeface="Times New Roman" panose="02020603050405020304" pitchFamily="18" charset="0"/>
            </a:endParaRPr>
          </a:p>
          <a:p>
            <a:pPr marL="560070" lvl="1" indent="-285750">
              <a:spcBef>
                <a:spcPts val="0"/>
              </a:spcBef>
            </a:pPr>
            <a:r>
              <a:rPr lang="en-US" dirty="0">
                <a:latin typeface="Century Gothic" panose="020B0502020202020204" pitchFamily="34" charset="0"/>
                <a:ea typeface="MS Mincho" panose="02020609040205080304" pitchFamily="49" charset="-128"/>
                <a:cs typeface="Times New Roman" panose="02020603050405020304" pitchFamily="18" charset="0"/>
              </a:rPr>
              <a:t>Peer reviewing is a double sided coin, however.</a:t>
            </a:r>
          </a:p>
          <a:p>
            <a:pPr marL="560070" lvl="1" indent="-285750">
              <a:spcBef>
                <a:spcPts val="0"/>
              </a:spcBef>
            </a:pPr>
            <a:endParaRPr lang="en-US" dirty="0">
              <a:effectLst/>
              <a:latin typeface="Century Gothic" panose="020B0502020202020204" pitchFamily="34" charset="0"/>
              <a:ea typeface="MS Mincho" panose="02020609040205080304" pitchFamily="49" charset="-128"/>
              <a:cs typeface="Times New Roman" panose="02020603050405020304" pitchFamily="18" charset="0"/>
            </a:endParaRPr>
          </a:p>
          <a:p>
            <a:pPr marL="560070" lvl="1" indent="-285750">
              <a:spcBef>
                <a:spcPts val="0"/>
              </a:spcBef>
            </a:pPr>
            <a:r>
              <a:rPr lang="en-US" dirty="0">
                <a:latin typeface="Century Gothic" panose="020B0502020202020204" pitchFamily="34" charset="0"/>
                <a:ea typeface="MS Mincho" panose="02020609040205080304" pitchFamily="49" charset="-128"/>
                <a:cs typeface="Times New Roman" panose="02020603050405020304" pitchFamily="18" charset="0"/>
              </a:rPr>
              <a:t>So, when you see something good, tell them why/how it’s good and when you see something not so good, give them suggestions for how to improve it, don’t just tell them it’s bad.</a:t>
            </a:r>
            <a:endParaRPr lang="en-US" dirty="0">
              <a:effectLst/>
              <a:latin typeface="Century Gothic" panose="020B0502020202020204" pitchFamily="34" charset="0"/>
              <a:ea typeface="MS Mincho" panose="02020609040205080304" pitchFamily="49" charset="-128"/>
              <a:cs typeface="Times New Roman" panose="02020603050405020304" pitchFamily="18" charset="0"/>
            </a:endParaRPr>
          </a:p>
          <a:p>
            <a:pPr marL="274320" lvl="1" indent="0">
              <a:spcBef>
                <a:spcPts val="0"/>
              </a:spcBef>
              <a:buNone/>
            </a:pP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14" name="Rectangle 13">
            <a:extLst>
              <a:ext uri="{FF2B5EF4-FFF2-40B4-BE49-F238E27FC236}">
                <a16:creationId xmlns:a16="http://schemas.microsoft.com/office/drawing/2014/main" id="{BACADE56-B590-4E65-AF77-CEDAB0E2C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CD6EB25-01BC-4EB1-8BED-E81046194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509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28440-4696-4321-9867-D30DCA319A1D}"/>
              </a:ext>
            </a:extLst>
          </p:cNvPr>
          <p:cNvSpPr>
            <a:spLocks noGrp="1"/>
          </p:cNvSpPr>
          <p:nvPr>
            <p:ph type="title"/>
          </p:nvPr>
        </p:nvSpPr>
        <p:spPr/>
        <p:txBody>
          <a:bodyPr/>
          <a:lstStyle/>
          <a:p>
            <a:r>
              <a:rPr lang="en-US" u="sng" dirty="0">
                <a:latin typeface="Century Gothic" panose="020B0502020202020204" pitchFamily="34" charset="0"/>
                <a:ea typeface="MS Mincho" panose="02020609040205080304" pitchFamily="49" charset="-128"/>
                <a:cs typeface="Times New Roman" panose="02020603050405020304" pitchFamily="18" charset="0"/>
              </a:rPr>
              <a:t>Reviewing A-Level</a:t>
            </a:r>
            <a:endParaRPr lang="en-US" dirty="0"/>
          </a:p>
        </p:txBody>
      </p:sp>
      <p:sp>
        <p:nvSpPr>
          <p:cNvPr id="3" name="Content Placeholder 2">
            <a:extLst>
              <a:ext uri="{FF2B5EF4-FFF2-40B4-BE49-F238E27FC236}">
                <a16:creationId xmlns:a16="http://schemas.microsoft.com/office/drawing/2014/main" id="{CCD8D7E6-3D3A-45CA-8B4F-7089A6991C1C}"/>
              </a:ext>
            </a:extLst>
          </p:cNvPr>
          <p:cNvSpPr>
            <a:spLocks noGrp="1"/>
          </p:cNvSpPr>
          <p:nvPr>
            <p:ph idx="1"/>
          </p:nvPr>
        </p:nvSpPr>
        <p:spPr>
          <a:xfrm>
            <a:off x="1097280" y="1881808"/>
            <a:ext cx="10167068" cy="3987285"/>
          </a:xfrm>
        </p:spPr>
        <p:txBody>
          <a:bodyPr>
            <a:normAutofit/>
          </a:bodyPr>
          <a:lstStyle/>
          <a:p>
            <a:pPr marL="731520" lvl="1" indent="-457200">
              <a:spcBef>
                <a:spcPts val="0"/>
              </a:spcBef>
            </a:pPr>
            <a:r>
              <a:rPr lang="en-US" sz="3200" dirty="0">
                <a:highlight>
                  <a:srgbClr val="FFFF00"/>
                </a:highlight>
                <a:latin typeface="Century Gothic" panose="020B0502020202020204" pitchFamily="34" charset="0"/>
                <a:ea typeface="MS Mincho" panose="02020609040205080304" pitchFamily="49" charset="-128"/>
                <a:cs typeface="Times New Roman" panose="02020603050405020304" pitchFamily="18" charset="0"/>
              </a:rPr>
              <a:t>Talk one-on-one</a:t>
            </a:r>
            <a:r>
              <a:rPr lang="en-US" sz="3200" dirty="0">
                <a:latin typeface="Century Gothic" panose="020B0502020202020204" pitchFamily="34" charset="0"/>
                <a:ea typeface="MS Mincho" panose="02020609040205080304" pitchFamily="49" charset="-128"/>
                <a:cs typeface="Times New Roman" panose="02020603050405020304" pitchFamily="18" charset="0"/>
              </a:rPr>
              <a:t> with the person you’re peer reviewing. It is </a:t>
            </a:r>
            <a:r>
              <a:rPr lang="en-US" sz="3200" u="sng" dirty="0">
                <a:latin typeface="Century Gothic" panose="020B0502020202020204" pitchFamily="34" charset="0"/>
                <a:ea typeface="MS Mincho" panose="02020609040205080304" pitchFamily="49" charset="-128"/>
                <a:cs typeface="Times New Roman" panose="02020603050405020304" pitchFamily="18" charset="0"/>
              </a:rPr>
              <a:t>really</a:t>
            </a:r>
            <a:r>
              <a:rPr lang="en-US" sz="3200" dirty="0">
                <a:latin typeface="Century Gothic" panose="020B0502020202020204" pitchFamily="34" charset="0"/>
                <a:ea typeface="MS Mincho" panose="02020609040205080304" pitchFamily="49" charset="-128"/>
                <a:cs typeface="Times New Roman" panose="02020603050405020304" pitchFamily="18" charset="0"/>
              </a:rPr>
              <a:t> helpful. </a:t>
            </a:r>
          </a:p>
          <a:p>
            <a:pPr marL="731520" lvl="1" indent="-457200">
              <a:spcBef>
                <a:spcPts val="0"/>
              </a:spcBef>
            </a:pPr>
            <a:endParaRPr lang="en-US" sz="3200" dirty="0">
              <a:latin typeface="Century Gothic" panose="020B0502020202020204" pitchFamily="34" charset="0"/>
              <a:ea typeface="MS Mincho" panose="02020609040205080304" pitchFamily="49" charset="-128"/>
              <a:cs typeface="Times New Roman" panose="02020603050405020304" pitchFamily="18" charset="0"/>
            </a:endParaRPr>
          </a:p>
          <a:p>
            <a:pPr marL="731520" lvl="1" indent="-457200">
              <a:spcBef>
                <a:spcPts val="0"/>
              </a:spcBef>
            </a:pPr>
            <a:r>
              <a:rPr lang="en-US" sz="3200" dirty="0">
                <a:latin typeface="Century Gothic" panose="020B0502020202020204" pitchFamily="34" charset="0"/>
                <a:ea typeface="MS Mincho" panose="02020609040205080304" pitchFamily="49" charset="-128"/>
                <a:cs typeface="Times New Roman" panose="02020603050405020304" pitchFamily="18" charset="0"/>
              </a:rPr>
              <a:t>It allows them to understand your annotations more clearly, since they’ll be able to hear, directly from you, what your shorthand means and they’ll have the chance to ask you follow up questions on any comments that you made. </a:t>
            </a:r>
            <a:endParaRPr lang="en-US" sz="2000" dirty="0"/>
          </a:p>
        </p:txBody>
      </p:sp>
    </p:spTree>
    <p:extLst>
      <p:ext uri="{BB962C8B-B14F-4D97-AF65-F5344CB8AC3E}">
        <p14:creationId xmlns:p14="http://schemas.microsoft.com/office/powerpoint/2010/main" val="370936542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CA72677B-2F8C-4192-8EBE-D360BE3B20F6}"/>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3.xml><?xml version="1.0" encoding="utf-8"?>
<a:theme xmlns:a="http://schemas.openxmlformats.org/drawingml/2006/main" name="2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Override1.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10.xml><?xml version="1.0" encoding="utf-8"?>
<a:themeOverride xmlns:a="http://schemas.openxmlformats.org/drawingml/2006/main">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1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2.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13.xml><?xml version="1.0" encoding="utf-8"?>
<a:themeOverride xmlns:a="http://schemas.openxmlformats.org/drawingml/2006/main">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xml><?xml version="1.0" encoding="utf-8"?>
<a:themeOverride xmlns:a="http://schemas.openxmlformats.org/drawingml/2006/main">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4.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5.xml><?xml version="1.0" encoding="utf-8"?>
<a:themeOverride xmlns:a="http://schemas.openxmlformats.org/drawingml/2006/main">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6.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7.xml><?xml version="1.0" encoding="utf-8"?>
<a:themeOverride xmlns:a="http://schemas.openxmlformats.org/drawingml/2006/main">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ppt/theme/themeOverride8.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9.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docProps/app.xml><?xml version="1.0" encoding="utf-8"?>
<Properties xmlns="http://schemas.openxmlformats.org/officeDocument/2006/extended-properties" xmlns:vt="http://schemas.openxmlformats.org/officeDocument/2006/docPropsVTypes">
  <Template>Retrospect</Template>
  <TotalTime>330</TotalTime>
  <Words>962</Words>
  <Application>Microsoft Office PowerPoint</Application>
  <PresentationFormat>Widescreen</PresentationFormat>
  <Paragraphs>77</Paragraphs>
  <Slides>16</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MS Mincho</vt:lpstr>
      <vt:lpstr>Calibri</vt:lpstr>
      <vt:lpstr>Calibri Light</vt:lpstr>
      <vt:lpstr>Cambria</vt:lpstr>
      <vt:lpstr>Century Gothic</vt:lpstr>
      <vt:lpstr>Comic Sans MS</vt:lpstr>
      <vt:lpstr>Times New Roman</vt:lpstr>
      <vt:lpstr>Retrospect</vt:lpstr>
      <vt:lpstr>1_Retrospect</vt:lpstr>
      <vt:lpstr>2_Retrospect</vt:lpstr>
      <vt:lpstr>How to Successfully Peer Review</vt:lpstr>
      <vt:lpstr>Reviewing AS-level</vt:lpstr>
      <vt:lpstr>Reviewing AS-level</vt:lpstr>
      <vt:lpstr>Reviewing AS-level</vt:lpstr>
      <vt:lpstr>Communicating with your AS-Students</vt:lpstr>
      <vt:lpstr>Example: Written Annotations for AS-Student</vt:lpstr>
      <vt:lpstr>Example – Online Annotations for AS-Student  (this is also an example of how to tell them that they’ve done something right)</vt:lpstr>
      <vt:lpstr>Reviewing A-Level</vt:lpstr>
      <vt:lpstr>Reviewing A-Level</vt:lpstr>
      <vt:lpstr>Reviewing A-Level</vt:lpstr>
      <vt:lpstr>Reviewing A-level</vt:lpstr>
      <vt:lpstr>Reviewing A-level</vt:lpstr>
      <vt:lpstr>Example – Online Annotations for A-Level Student</vt:lpstr>
      <vt:lpstr>Example - Continued</vt:lpstr>
      <vt:lpstr>Annotation System</vt:lpstr>
      <vt:lpstr>Tools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 4 Project</dc:title>
  <dc:creator>Hernandez Kaylee Jianna</dc:creator>
  <cp:lastModifiedBy>Crihfield Sandy</cp:lastModifiedBy>
  <cp:revision>44</cp:revision>
  <dcterms:created xsi:type="dcterms:W3CDTF">2019-04-23T15:20:59Z</dcterms:created>
  <dcterms:modified xsi:type="dcterms:W3CDTF">2019-06-26T22:16:38Z</dcterms:modified>
</cp:coreProperties>
</file>